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3" r:id="rId4"/>
    <p:sldMasterId id="2147483694" r:id="rId5"/>
    <p:sldMasterId id="2147483695" r:id="rId6"/>
    <p:sldMasterId id="2147483696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  <p:sldId id="299" r:id="rId52"/>
    <p:sldId id="300" r:id="rId53"/>
    <p:sldId id="301" r:id="rId54"/>
    <p:sldId id="302" r:id="rId55"/>
    <p:sldId id="303" r:id="rId56"/>
    <p:sldId id="304" r:id="rId57"/>
    <p:sldId id="305" r:id="rId58"/>
    <p:sldId id="306" r:id="rId59"/>
    <p:sldId id="307" r:id="rId60"/>
    <p:sldId id="308" r:id="rId61"/>
    <p:sldId id="309" r:id="rId62"/>
    <p:sldId id="310" r:id="rId63"/>
    <p:sldId id="311" r:id="rId64"/>
  </p:sldIdLst>
  <p:sldSz cy="5143500" cx="9144000"/>
  <p:notesSz cx="6858000" cy="9144000"/>
  <p:embeddedFontLst>
    <p:embeddedFont>
      <p:font typeface="Anton"/>
      <p:regular r:id="rId65"/>
    </p:embeddedFont>
    <p:embeddedFont>
      <p:font typeface="Lato"/>
      <p:regular r:id="rId66"/>
      <p:bold r:id="rId67"/>
      <p:italic r:id="rId68"/>
      <p:boldItalic r:id="rId69"/>
    </p:embeddedFont>
    <p:embeddedFont>
      <p:font typeface="Didact Gothic"/>
      <p:regular r:id="rId70"/>
    </p:embeddedFont>
    <p:embeddedFont>
      <p:font typeface="Helvetica Neue"/>
      <p:regular r:id="rId71"/>
      <p:bold r:id="rId72"/>
      <p:italic r:id="rId73"/>
      <p:boldItalic r:id="rId74"/>
    </p:embeddedFont>
    <p:embeddedFont>
      <p:font typeface="Helvetica Neue Light"/>
      <p:regular r:id="rId75"/>
      <p:bold r:id="rId76"/>
      <p:italic r:id="rId77"/>
      <p:boldItalic r:id="rId78"/>
    </p:embeddedFont>
    <p:embeddedFont>
      <p:font typeface="Roboto Mono"/>
      <p:regular r:id="rId79"/>
      <p:bold r:id="rId80"/>
      <p:italic r:id="rId81"/>
      <p:boldItalic r:id="rId8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2.xml"/><Relationship Id="rId42" Type="http://schemas.openxmlformats.org/officeDocument/2006/relationships/slide" Target="slides/slide34.xml"/><Relationship Id="rId41" Type="http://schemas.openxmlformats.org/officeDocument/2006/relationships/slide" Target="slides/slide33.xml"/><Relationship Id="rId44" Type="http://schemas.openxmlformats.org/officeDocument/2006/relationships/slide" Target="slides/slide36.xml"/><Relationship Id="rId43" Type="http://schemas.openxmlformats.org/officeDocument/2006/relationships/slide" Target="slides/slide35.xml"/><Relationship Id="rId46" Type="http://schemas.openxmlformats.org/officeDocument/2006/relationships/slide" Target="slides/slide38.xml"/><Relationship Id="rId45" Type="http://schemas.openxmlformats.org/officeDocument/2006/relationships/slide" Target="slides/slide37.xml"/><Relationship Id="rId80" Type="http://schemas.openxmlformats.org/officeDocument/2006/relationships/font" Target="fonts/RobotoMono-bold.fntdata"/><Relationship Id="rId82" Type="http://schemas.openxmlformats.org/officeDocument/2006/relationships/font" Target="fonts/RobotoMono-boldItalic.fntdata"/><Relationship Id="rId81" Type="http://schemas.openxmlformats.org/officeDocument/2006/relationships/font" Target="fonts/RobotoMon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48" Type="http://schemas.openxmlformats.org/officeDocument/2006/relationships/slide" Target="slides/slide40.xml"/><Relationship Id="rId47" Type="http://schemas.openxmlformats.org/officeDocument/2006/relationships/slide" Target="slides/slide39.xml"/><Relationship Id="rId49" Type="http://schemas.openxmlformats.org/officeDocument/2006/relationships/slide" Target="slides/slide41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notesMaster" Target="notesMasters/notesMaster1.xml"/><Relationship Id="rId73" Type="http://schemas.openxmlformats.org/officeDocument/2006/relationships/font" Target="fonts/HelveticaNeue-italic.fntdata"/><Relationship Id="rId72" Type="http://schemas.openxmlformats.org/officeDocument/2006/relationships/font" Target="fonts/HelveticaNeue-bold.fntdata"/><Relationship Id="rId31" Type="http://schemas.openxmlformats.org/officeDocument/2006/relationships/slide" Target="slides/slide23.xml"/><Relationship Id="rId75" Type="http://schemas.openxmlformats.org/officeDocument/2006/relationships/font" Target="fonts/HelveticaNeueLight-regular.fntdata"/><Relationship Id="rId30" Type="http://schemas.openxmlformats.org/officeDocument/2006/relationships/slide" Target="slides/slide22.xml"/><Relationship Id="rId74" Type="http://schemas.openxmlformats.org/officeDocument/2006/relationships/font" Target="fonts/HelveticaNeue-boldItalic.fntdata"/><Relationship Id="rId33" Type="http://schemas.openxmlformats.org/officeDocument/2006/relationships/slide" Target="slides/slide25.xml"/><Relationship Id="rId77" Type="http://schemas.openxmlformats.org/officeDocument/2006/relationships/font" Target="fonts/HelveticaNeueLight-italic.fntdata"/><Relationship Id="rId32" Type="http://schemas.openxmlformats.org/officeDocument/2006/relationships/slide" Target="slides/slide24.xml"/><Relationship Id="rId76" Type="http://schemas.openxmlformats.org/officeDocument/2006/relationships/font" Target="fonts/HelveticaNeueLight-bold.fntdata"/><Relationship Id="rId35" Type="http://schemas.openxmlformats.org/officeDocument/2006/relationships/slide" Target="slides/slide27.xml"/><Relationship Id="rId79" Type="http://schemas.openxmlformats.org/officeDocument/2006/relationships/font" Target="fonts/RobotoMono-regular.fntdata"/><Relationship Id="rId34" Type="http://schemas.openxmlformats.org/officeDocument/2006/relationships/slide" Target="slides/slide26.xml"/><Relationship Id="rId78" Type="http://schemas.openxmlformats.org/officeDocument/2006/relationships/font" Target="fonts/HelveticaNeueLight-boldItalic.fntdata"/><Relationship Id="rId71" Type="http://schemas.openxmlformats.org/officeDocument/2006/relationships/font" Target="fonts/HelveticaNeue-regular.fntdata"/><Relationship Id="rId70" Type="http://schemas.openxmlformats.org/officeDocument/2006/relationships/font" Target="fonts/DidactGothic-regular.fntdata"/><Relationship Id="rId37" Type="http://schemas.openxmlformats.org/officeDocument/2006/relationships/slide" Target="slides/slide29.xml"/><Relationship Id="rId36" Type="http://schemas.openxmlformats.org/officeDocument/2006/relationships/slide" Target="slides/slide28.xml"/><Relationship Id="rId39" Type="http://schemas.openxmlformats.org/officeDocument/2006/relationships/slide" Target="slides/slide31.xml"/><Relationship Id="rId38" Type="http://schemas.openxmlformats.org/officeDocument/2006/relationships/slide" Target="slides/slide30.xml"/><Relationship Id="rId62" Type="http://schemas.openxmlformats.org/officeDocument/2006/relationships/slide" Target="slides/slide54.xml"/><Relationship Id="rId61" Type="http://schemas.openxmlformats.org/officeDocument/2006/relationships/slide" Target="slides/slide53.xml"/><Relationship Id="rId20" Type="http://schemas.openxmlformats.org/officeDocument/2006/relationships/slide" Target="slides/slide12.xml"/><Relationship Id="rId64" Type="http://schemas.openxmlformats.org/officeDocument/2006/relationships/slide" Target="slides/slide56.xml"/><Relationship Id="rId63" Type="http://schemas.openxmlformats.org/officeDocument/2006/relationships/slide" Target="slides/slide55.xml"/><Relationship Id="rId22" Type="http://schemas.openxmlformats.org/officeDocument/2006/relationships/slide" Target="slides/slide14.xml"/><Relationship Id="rId66" Type="http://schemas.openxmlformats.org/officeDocument/2006/relationships/font" Target="fonts/Lato-regular.fntdata"/><Relationship Id="rId21" Type="http://schemas.openxmlformats.org/officeDocument/2006/relationships/slide" Target="slides/slide13.xml"/><Relationship Id="rId65" Type="http://schemas.openxmlformats.org/officeDocument/2006/relationships/font" Target="fonts/Anton-regular.fntdata"/><Relationship Id="rId24" Type="http://schemas.openxmlformats.org/officeDocument/2006/relationships/slide" Target="slides/slide16.xml"/><Relationship Id="rId68" Type="http://schemas.openxmlformats.org/officeDocument/2006/relationships/font" Target="fonts/Lato-italic.fntdata"/><Relationship Id="rId23" Type="http://schemas.openxmlformats.org/officeDocument/2006/relationships/slide" Target="slides/slide15.xml"/><Relationship Id="rId67" Type="http://schemas.openxmlformats.org/officeDocument/2006/relationships/font" Target="fonts/Lato-bold.fntdata"/><Relationship Id="rId60" Type="http://schemas.openxmlformats.org/officeDocument/2006/relationships/slide" Target="slides/slide52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69" Type="http://schemas.openxmlformats.org/officeDocument/2006/relationships/font" Target="fonts/Lato-boldItalic.fntdata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29" Type="http://schemas.openxmlformats.org/officeDocument/2006/relationships/slide" Target="slides/slide21.xml"/><Relationship Id="rId51" Type="http://schemas.openxmlformats.org/officeDocument/2006/relationships/slide" Target="slides/slide43.xml"/><Relationship Id="rId50" Type="http://schemas.openxmlformats.org/officeDocument/2006/relationships/slide" Target="slides/slide42.xml"/><Relationship Id="rId53" Type="http://schemas.openxmlformats.org/officeDocument/2006/relationships/slide" Target="slides/slide45.xml"/><Relationship Id="rId52" Type="http://schemas.openxmlformats.org/officeDocument/2006/relationships/slide" Target="slides/slide44.xml"/><Relationship Id="rId11" Type="http://schemas.openxmlformats.org/officeDocument/2006/relationships/slide" Target="slides/slide3.xml"/><Relationship Id="rId55" Type="http://schemas.openxmlformats.org/officeDocument/2006/relationships/slide" Target="slides/slide47.xml"/><Relationship Id="rId10" Type="http://schemas.openxmlformats.org/officeDocument/2006/relationships/slide" Target="slides/slide2.xml"/><Relationship Id="rId54" Type="http://schemas.openxmlformats.org/officeDocument/2006/relationships/slide" Target="slides/slide46.xml"/><Relationship Id="rId13" Type="http://schemas.openxmlformats.org/officeDocument/2006/relationships/slide" Target="slides/slide5.xml"/><Relationship Id="rId57" Type="http://schemas.openxmlformats.org/officeDocument/2006/relationships/slide" Target="slides/slide49.xml"/><Relationship Id="rId12" Type="http://schemas.openxmlformats.org/officeDocument/2006/relationships/slide" Target="slides/slide4.xml"/><Relationship Id="rId56" Type="http://schemas.openxmlformats.org/officeDocument/2006/relationships/slide" Target="slides/slide48.xml"/><Relationship Id="rId15" Type="http://schemas.openxmlformats.org/officeDocument/2006/relationships/slide" Target="slides/slide7.xml"/><Relationship Id="rId59" Type="http://schemas.openxmlformats.org/officeDocument/2006/relationships/slide" Target="slides/slide51.xml"/><Relationship Id="rId14" Type="http://schemas.openxmlformats.org/officeDocument/2006/relationships/slide" Target="slides/slide6.xml"/><Relationship Id="rId58" Type="http://schemas.openxmlformats.org/officeDocument/2006/relationships/slide" Target="slides/slide50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0" name="Google Shape;32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8" name="Google Shape;32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6" name="Google Shape;34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2" name="Google Shape;35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0" name="Google Shape;37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9" name="Google Shape;37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5" name="Google Shape;38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4" name="Google Shape;394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" name="Google Shape;22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8" name="Google Shape;4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5" name="Google Shape;415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5" name="Google Shape;42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7" name="Google Shape;437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2" name="Google Shape;442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8" name="Google Shape;448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8" name="Google Shape;458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8" name="Google Shape;468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8" name="Google Shape;47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9" name="Google Shape;489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" name="Google Shape;23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0" name="Google Shape;500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8" name="Google Shape;508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8" name="Google Shape;518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4" name="Google Shape;524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9" name="Google Shape;539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5" name="Google Shape;545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3" name="Google Shape;553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5" name="Google Shape;565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1" name="Google Shape;571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6" name="Google Shape;586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3" name="Google Shape;593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1" name="Google Shape;601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6" name="Google Shape;606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2" name="Google Shape;612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9" name="Google Shape;619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6" name="Google Shape;626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9" name="Google Shape;649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7" name="Google Shape;657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0" name="Google Shape;670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9" name="Google Shape;679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0" name="Google Shape;690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0" name="Google Shape;700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1" name="Google Shape;711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9" name="Google Shape;719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5" name="Google Shape;725;p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1" name="Google Shape;731;p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7" name="Google Shape;737;p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2" name="Google Shape;29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6" name="Google Shape;30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4" name="Google Shape;31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0" name="Google Shape;60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3" name="Google Shape;103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17500" lvl="1" marL="9144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04" name="Google Shape;10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7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7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08" name="Google Shape;108;p2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8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2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9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9"/>
          <p:cNvSpPr txBox="1"/>
          <p:nvPr>
            <p:ph idx="1" type="body"/>
          </p:nvPr>
        </p:nvSpPr>
        <p:spPr>
          <a:xfrm>
            <a:off x="623888" y="3442098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0" name="Google Shape;120;p2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30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6" name="Google Shape;126;p30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7" name="Google Shape;127;p3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3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3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1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31"/>
          <p:cNvSpPr txBox="1"/>
          <p:nvPr>
            <p:ph idx="1" type="body"/>
          </p:nvPr>
        </p:nvSpPr>
        <p:spPr>
          <a:xfrm>
            <a:off x="629842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33" name="Google Shape;133;p31"/>
          <p:cNvSpPr txBox="1"/>
          <p:nvPr>
            <p:ph idx="2" type="body"/>
          </p:nvPr>
        </p:nvSpPr>
        <p:spPr>
          <a:xfrm>
            <a:off x="629842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4" name="Google Shape;134;p31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35" name="Google Shape;135;p31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6" name="Google Shape;136;p3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3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3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3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3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3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3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3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4"/>
          <p:cNvSpPr txBox="1"/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34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51" name="Google Shape;151;p34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152" name="Google Shape;152;p3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3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3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5"/>
          <p:cNvSpPr txBox="1"/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35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35"/>
          <p:cNvSpPr txBox="1"/>
          <p:nvPr>
            <p:ph idx="1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159" name="Google Shape;159;p3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3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3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36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5" name="Google Shape;165;p3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3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3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7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37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1" name="Google Shape;171;p3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3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3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0" name="Google Shape;180;p3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1" name="Google Shape;181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4" name="Google Shape;184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7" name="Google Shape;187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8" name="Google Shape;188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1" name="Google Shape;191;p4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2" name="Google Shape;192;p4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3" name="Google Shape;193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6" name="Google Shape;196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9" name="Google Shape;199;p4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0" name="Google Shape;200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03" name="Google Shape;203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4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07" name="Google Shape;207;p4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8" name="Google Shape;208;p4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9" name="Google Shape;209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12" name="Google Shape;212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5" name="Google Shape;215;p4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" name="Google Shape;216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2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" name="Google Shape;98;p2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Google Shape;99;p2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2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" name="Google Shape;176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3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17.png"/><Relationship Id="rId5" Type="http://schemas.openxmlformats.org/officeDocument/2006/relationships/hyperlink" Target="https://codigofacilito.com/articulos/mvc-model-view-controller-explicado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www.djangoproject.com" TargetMode="External"/><Relationship Id="rId4" Type="http://schemas.openxmlformats.org/officeDocument/2006/relationships/image" Target="../media/image10.png"/><Relationship Id="rId5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20.png"/><Relationship Id="rId5" Type="http://schemas.openxmlformats.org/officeDocument/2006/relationships/image" Target="../media/image28.png"/><Relationship Id="rId6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26.png"/><Relationship Id="rId5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Relationship Id="rId4" Type="http://schemas.openxmlformats.org/officeDocument/2006/relationships/image" Target="../media/image29.png"/><Relationship Id="rId5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7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Relationship Id="rId4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Relationship Id="rId4" Type="http://schemas.openxmlformats.org/officeDocument/2006/relationships/image" Target="../media/image30.png"/><Relationship Id="rId5" Type="http://schemas.openxmlformats.org/officeDocument/2006/relationships/image" Target="../media/image25.png"/><Relationship Id="rId6" Type="http://schemas.openxmlformats.org/officeDocument/2006/relationships/image" Target="../media/image2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Relationship Id="rId4" Type="http://schemas.openxmlformats.org/officeDocument/2006/relationships/image" Target="../media/image27.png"/><Relationship Id="rId5" Type="http://schemas.openxmlformats.org/officeDocument/2006/relationships/image" Target="../media/image25.png"/><Relationship Id="rId6" Type="http://schemas.openxmlformats.org/officeDocument/2006/relationships/image" Target="../media/image2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png"/><Relationship Id="rId4" Type="http://schemas.openxmlformats.org/officeDocument/2006/relationships/image" Target="../media/image34.png"/><Relationship Id="rId5" Type="http://schemas.openxmlformats.org/officeDocument/2006/relationships/image" Target="../media/image2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0.png"/><Relationship Id="rId4" Type="http://schemas.openxmlformats.org/officeDocument/2006/relationships/image" Target="../media/image43.png"/><Relationship Id="rId5" Type="http://schemas.openxmlformats.org/officeDocument/2006/relationships/image" Target="../media/image2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png"/><Relationship Id="rId4" Type="http://schemas.openxmlformats.org/officeDocument/2006/relationships/image" Target="../media/image33.png"/><Relationship Id="rId5" Type="http://schemas.openxmlformats.org/officeDocument/2006/relationships/image" Target="../media/image2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0.png"/><Relationship Id="rId4" Type="http://schemas.openxmlformats.org/officeDocument/2006/relationships/image" Target="../media/image31.png"/><Relationship Id="rId5" Type="http://schemas.openxmlformats.org/officeDocument/2006/relationships/image" Target="../media/image2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0.png"/><Relationship Id="rId4" Type="http://schemas.openxmlformats.org/officeDocument/2006/relationships/image" Target="../media/image35.png"/><Relationship Id="rId5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0.png"/><Relationship Id="rId4" Type="http://schemas.openxmlformats.org/officeDocument/2006/relationships/image" Target="../media/image2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127.0.0.1:8000/saludo/" TargetMode="External"/><Relationship Id="rId4" Type="http://schemas.openxmlformats.org/officeDocument/2006/relationships/image" Target="../media/image10.png"/><Relationship Id="rId5" Type="http://schemas.openxmlformats.org/officeDocument/2006/relationships/image" Target="../media/image49.png"/><Relationship Id="rId6" Type="http://schemas.openxmlformats.org/officeDocument/2006/relationships/image" Target="../media/image32.png"/><Relationship Id="rId7" Type="http://schemas.openxmlformats.org/officeDocument/2006/relationships/image" Target="../media/image2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0.png"/><Relationship Id="rId4" Type="http://schemas.openxmlformats.org/officeDocument/2006/relationships/image" Target="../media/image36.png"/><Relationship Id="rId5" Type="http://schemas.openxmlformats.org/officeDocument/2006/relationships/image" Target="../media/image45.png"/><Relationship Id="rId6" Type="http://schemas.openxmlformats.org/officeDocument/2006/relationships/image" Target="../media/image2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0.png"/><Relationship Id="rId4" Type="http://schemas.openxmlformats.org/officeDocument/2006/relationships/image" Target="../media/image42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0.png"/><Relationship Id="rId4" Type="http://schemas.openxmlformats.org/officeDocument/2006/relationships/image" Target="../media/image38.png"/><Relationship Id="rId5" Type="http://schemas.openxmlformats.org/officeDocument/2006/relationships/image" Target="../media/image47.png"/><Relationship Id="rId6" Type="http://schemas.openxmlformats.org/officeDocument/2006/relationships/image" Target="../media/image39.png"/><Relationship Id="rId7" Type="http://schemas.openxmlformats.org/officeDocument/2006/relationships/image" Target="../media/image2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0.png"/><Relationship Id="rId4" Type="http://schemas.openxmlformats.org/officeDocument/2006/relationships/image" Target="../media/image40.png"/><Relationship Id="rId5" Type="http://schemas.openxmlformats.org/officeDocument/2006/relationships/image" Target="../media/image46.png"/><Relationship Id="rId6" Type="http://schemas.openxmlformats.org/officeDocument/2006/relationships/image" Target="../media/image41.png"/><Relationship Id="rId7" Type="http://schemas.openxmlformats.org/officeDocument/2006/relationships/image" Target="../media/image2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0.png"/><Relationship Id="rId4" Type="http://schemas.openxmlformats.org/officeDocument/2006/relationships/image" Target="../media/image48.png"/></Relationships>
</file>

<file path=ppt/slides/_rels/slide4.xml.rels><?xml version="1.0" encoding="UTF-8" standalone="yes"?><Relationships xmlns="http://schemas.openxmlformats.org/package/2006/relationships"><Relationship Id="rId10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9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8.png"/><Relationship Id="rId7" Type="http://schemas.openxmlformats.org/officeDocument/2006/relationships/image" Target="../media/image5.png"/><Relationship Id="rId8" Type="http://schemas.openxmlformats.org/officeDocument/2006/relationships/image" Target="../media/image1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0.png"/><Relationship Id="rId4" Type="http://schemas.openxmlformats.org/officeDocument/2006/relationships/image" Target="../media/image56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50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0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0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54.png"/><Relationship Id="rId4" Type="http://schemas.openxmlformats.org/officeDocument/2006/relationships/image" Target="../media/image57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51.png"/><Relationship Id="rId4" Type="http://schemas.openxmlformats.org/officeDocument/2006/relationships/image" Target="../media/image73.png"/><Relationship Id="rId5" Type="http://schemas.openxmlformats.org/officeDocument/2006/relationships/image" Target="../media/image62.png"/><Relationship Id="rId6" Type="http://schemas.openxmlformats.org/officeDocument/2006/relationships/image" Target="../media/image53.png"/><Relationship Id="rId7" Type="http://schemas.openxmlformats.org/officeDocument/2006/relationships/image" Target="../media/image52.png"/><Relationship Id="rId8" Type="http://schemas.openxmlformats.org/officeDocument/2006/relationships/image" Target="../media/image60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51.png"/><Relationship Id="rId4" Type="http://schemas.openxmlformats.org/officeDocument/2006/relationships/image" Target="../media/image55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0.png"/><Relationship Id="rId4" Type="http://schemas.openxmlformats.org/officeDocument/2006/relationships/image" Target="../media/image63.png"/><Relationship Id="rId5" Type="http://schemas.openxmlformats.org/officeDocument/2006/relationships/image" Target="../media/image21.png"/><Relationship Id="rId6" Type="http://schemas.openxmlformats.org/officeDocument/2006/relationships/image" Target="../media/image58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0.png"/><Relationship Id="rId4" Type="http://schemas.openxmlformats.org/officeDocument/2006/relationships/image" Target="../media/image59.png"/><Relationship Id="rId5" Type="http://schemas.openxmlformats.org/officeDocument/2006/relationships/image" Target="../media/image21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0.png"/><Relationship Id="rId4" Type="http://schemas.openxmlformats.org/officeDocument/2006/relationships/image" Target="../media/image66.png"/><Relationship Id="rId5" Type="http://schemas.openxmlformats.org/officeDocument/2006/relationships/image" Target="../media/image65.png"/><Relationship Id="rId6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0.png"/><Relationship Id="rId4" Type="http://schemas.openxmlformats.org/officeDocument/2006/relationships/image" Target="../media/image61.png"/><Relationship Id="rId5" Type="http://schemas.openxmlformats.org/officeDocument/2006/relationships/image" Target="../media/image21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0.png"/><Relationship Id="rId4" Type="http://schemas.openxmlformats.org/officeDocument/2006/relationships/image" Target="../media/image67.png"/><Relationship Id="rId5" Type="http://schemas.openxmlformats.org/officeDocument/2006/relationships/image" Target="../media/image64.png"/><Relationship Id="rId6" Type="http://schemas.openxmlformats.org/officeDocument/2006/relationships/image" Target="../media/image21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0.png"/><Relationship Id="rId4" Type="http://schemas.openxmlformats.org/officeDocument/2006/relationships/image" Target="../media/image68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72.png"/><Relationship Id="rId4" Type="http://schemas.openxmlformats.org/officeDocument/2006/relationships/image" Target="../media/image69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70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70.png"/><Relationship Id="rId4" Type="http://schemas.openxmlformats.org/officeDocument/2006/relationships/image" Target="../media/image71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0"/>
          <p:cNvSpPr txBox="1"/>
          <p:nvPr/>
        </p:nvSpPr>
        <p:spPr>
          <a:xfrm>
            <a:off x="2022750" y="2009038"/>
            <a:ext cx="50355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Portfolio (parte 1) 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24" name="Google Shape;224;p50"/>
          <p:cNvSpPr txBox="1"/>
          <p:nvPr/>
        </p:nvSpPr>
        <p:spPr>
          <a:xfrm>
            <a:off x="2022750" y="1633175"/>
            <a:ext cx="4679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2000" u="none" cap="none" strike="noStrike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Clase 17. </a:t>
            </a:r>
            <a:r>
              <a:rPr b="0" i="0" lang="es" sz="2000" u="none" cap="none" strike="noStrike">
                <a:solidFill>
                  <a:srgbClr val="12121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Python</a:t>
            </a:r>
            <a:endParaRPr b="0" i="0" sz="1400" u="none" cap="none" strike="noStrike">
              <a:solidFill>
                <a:srgbClr val="12121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25" name="Google Shape;225;p50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59"/>
          <p:cNvPicPr preferRelativeResize="0"/>
          <p:nvPr/>
        </p:nvPicPr>
        <p:blipFill rotWithShape="1">
          <a:blip r:embed="rId4">
            <a:alphaModFix/>
          </a:blip>
          <a:srcRect b="12826" l="3953" r="2130" t="1833"/>
          <a:stretch/>
        </p:blipFill>
        <p:spPr>
          <a:xfrm>
            <a:off x="0" y="0"/>
            <a:ext cx="468374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59"/>
          <p:cNvSpPr txBox="1"/>
          <p:nvPr/>
        </p:nvSpPr>
        <p:spPr>
          <a:xfrm>
            <a:off x="4918000" y="158050"/>
            <a:ext cx="39126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0" i="1" lang="es" sz="3100" u="none" cap="none" strike="noStrik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Modelo Vista Controlador</a:t>
            </a:r>
            <a:endParaRPr b="0" i="1" sz="3100" u="none" cap="none" strike="noStrike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25" name="Google Shape;325;p59"/>
          <p:cNvSpPr txBox="1"/>
          <p:nvPr/>
        </p:nvSpPr>
        <p:spPr>
          <a:xfrm>
            <a:off x="4918000" y="1486938"/>
            <a:ext cx="3912600" cy="29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Django se base en el </a:t>
            </a:r>
            <a:r>
              <a:rPr b="1" i="0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patrón de diseño web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denominado, modelo vista controlador. 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Modelo: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Maneja los datos. 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Vista:</a:t>
            </a:r>
            <a:r>
              <a:rPr b="1" i="0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 que el usuario ve. 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Controlador: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Interacción entre los datos y lo que ve el usuario. 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60"/>
          <p:cNvSpPr txBox="1"/>
          <p:nvPr/>
        </p:nvSpPr>
        <p:spPr>
          <a:xfrm>
            <a:off x="4859250" y="1546800"/>
            <a:ext cx="3945000" cy="20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rgbClr val="000000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Esto nos permite que la aplicación sea más funcional, mantenible, escalable y colaborativa. </a:t>
            </a:r>
            <a:endParaRPr b="0" i="0" sz="2000" u="none" cap="none" strike="noStrike">
              <a:solidFill>
                <a:srgbClr val="000000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2" name="Google Shape;332;p60"/>
          <p:cNvSpPr txBox="1"/>
          <p:nvPr/>
        </p:nvSpPr>
        <p:spPr>
          <a:xfrm>
            <a:off x="4443306" y="114950"/>
            <a:ext cx="47769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s" sz="3100" u="none" cap="none" strike="noStrik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Modelo Vista Controlador</a:t>
            </a:r>
            <a:endParaRPr b="0" i="1" sz="3100" u="none" cap="none" strike="noStrike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1" sz="2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33" name="Google Shape;333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84" y="0"/>
            <a:ext cx="456431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60"/>
          <p:cNvSpPr txBox="1"/>
          <p:nvPr/>
        </p:nvSpPr>
        <p:spPr>
          <a:xfrm>
            <a:off x="4572000" y="475860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s" sz="13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Fuente:</a:t>
            </a:r>
            <a:r>
              <a:rPr b="0" i="0" lang="es" sz="13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0" i="0" lang="es" sz="13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5"/>
              </a:rPr>
              <a:t>CódigoFacilito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61"/>
          <p:cNvSpPr txBox="1"/>
          <p:nvPr/>
        </p:nvSpPr>
        <p:spPr>
          <a:xfrm>
            <a:off x="568050" y="1143900"/>
            <a:ext cx="8007900" cy="20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Este es el patrón de diseño clasico Web para cualquier proyecto web en cualquier lenguaje.</a:t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1" name="Google Shape;341;p61"/>
          <p:cNvSpPr txBox="1"/>
          <p:nvPr/>
        </p:nvSpPr>
        <p:spPr>
          <a:xfrm>
            <a:off x="2183556" y="357775"/>
            <a:ext cx="47769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s" sz="3100" u="none" cap="none" strike="noStrik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Modelo Vista Controlador</a:t>
            </a:r>
            <a:endParaRPr b="0" i="1" sz="3100" u="none" cap="none" strike="noStrike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1" sz="2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42" name="Google Shape;342;p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9942" y="2379350"/>
            <a:ext cx="4803258" cy="21614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61"/>
          <p:cNvSpPr txBox="1"/>
          <p:nvPr/>
        </p:nvSpPr>
        <p:spPr>
          <a:xfrm>
            <a:off x="5899750" y="2682788"/>
            <a:ext cx="30000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Django modifica este patrón por el modelo MTV, Model template, View. </a:t>
            </a:r>
            <a:endParaRPr b="0" i="0" sz="1800" u="none" cap="none" strike="noStrike">
              <a:solidFill>
                <a:schemeClr val="dk1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1400" scaled="0"/>
        </a:gra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62"/>
          <p:cNvSpPr txBox="1"/>
          <p:nvPr/>
        </p:nvSpPr>
        <p:spPr>
          <a:xfrm>
            <a:off x="1398000" y="20010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Instalando Django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49" name="Google Shape;349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3"/>
          <p:cNvSpPr txBox="1"/>
          <p:nvPr/>
        </p:nvSpPr>
        <p:spPr>
          <a:xfrm>
            <a:off x="852150" y="1566291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Antes que nada tenemos que tener Python instalado, nosotros ya lo tenemos. 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 Light"/>
              <a:buChar char="●"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Vamos a la página de Django: </a:t>
            </a:r>
            <a:r>
              <a:rPr b="0" i="0" lang="es" sz="18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www.djangoproject.com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 Light"/>
              <a:buChar char="●"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Descargamos la última o anteúltima versión.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 Light"/>
              <a:buChar char="●"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 Windows, podemos instalarlo bajo el comando </a:t>
            </a:r>
            <a:r>
              <a:rPr b="1" i="0" lang="es" sz="1800" u="none" cap="none" strike="noStrike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pip install Django</a:t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55" name="Google Shape;355;p63"/>
          <p:cNvSpPr txBox="1"/>
          <p:nvPr/>
        </p:nvSpPr>
        <p:spPr>
          <a:xfrm>
            <a:off x="1738950" y="404400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Instalando Django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56" name="Google Shape;356;p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6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64"/>
          <p:cNvSpPr txBox="1"/>
          <p:nvPr/>
        </p:nvSpPr>
        <p:spPr>
          <a:xfrm>
            <a:off x="4731325" y="1734450"/>
            <a:ext cx="392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1.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Desde el cmd o desde la terminal de VCS</a:t>
            </a:r>
            <a:endParaRPr b="0" i="0" sz="18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2.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proceso suele tardar alrededor de 3 a 5 minutos.</a:t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63" name="Google Shape;363;p64"/>
          <p:cNvSpPr txBox="1"/>
          <p:nvPr/>
        </p:nvSpPr>
        <p:spPr>
          <a:xfrm>
            <a:off x="1671825" y="404400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Instalando Django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64" name="Google Shape;364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64"/>
          <p:cNvPicPr preferRelativeResize="0"/>
          <p:nvPr/>
        </p:nvPicPr>
        <p:blipFill rotWithShape="1">
          <a:blip r:embed="rId4">
            <a:alphaModFix/>
          </a:blip>
          <a:srcRect b="64248" l="0" r="0" t="0"/>
          <a:stretch/>
        </p:blipFill>
        <p:spPr>
          <a:xfrm>
            <a:off x="386437" y="1582650"/>
            <a:ext cx="4070326" cy="98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6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6425" y="2933250"/>
            <a:ext cx="4070350" cy="185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6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65"/>
          <p:cNvSpPr txBox="1"/>
          <p:nvPr/>
        </p:nvSpPr>
        <p:spPr>
          <a:xfrm>
            <a:off x="852150" y="1250191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3.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Comprobar que se instalo bien: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python</a:t>
            </a:r>
            <a:endParaRPr b="1" i="0" sz="1800" u="none" cap="none" strike="noStrike">
              <a:solidFill>
                <a:schemeClr val="lt1"/>
              </a:solidFill>
              <a:highlight>
                <a:schemeClr val="dk2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import django</a:t>
            </a:r>
            <a:endParaRPr b="1" i="0" sz="1800" u="none" cap="none" strike="noStrike">
              <a:solidFill>
                <a:schemeClr val="lt1"/>
              </a:solidFill>
              <a:highlight>
                <a:schemeClr val="dk2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django.VERSION  </a:t>
            </a:r>
            <a:endParaRPr b="1" i="0" sz="1800" u="none" cap="none" strike="noStrike">
              <a:solidFill>
                <a:schemeClr val="lt1"/>
              </a:solidFill>
              <a:highlight>
                <a:schemeClr val="dk2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3" name="Google Shape;373;p65"/>
          <p:cNvSpPr txBox="1"/>
          <p:nvPr/>
        </p:nvSpPr>
        <p:spPr>
          <a:xfrm>
            <a:off x="1657450" y="346925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Instalando Django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74" name="Google Shape;374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55275" y="47458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36150" y="2996650"/>
            <a:ext cx="6393474" cy="167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6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6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Crear proyecto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82" name="Google Shape;382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7"/>
          <p:cNvSpPr txBox="1"/>
          <p:nvPr/>
        </p:nvSpPr>
        <p:spPr>
          <a:xfrm>
            <a:off x="852150" y="2161166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3CEFAB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1 -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Crear una carpeta, en mi caso, escritorio,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PythonProyecto1</a:t>
            </a:r>
            <a:endParaRPr b="0" i="0" sz="1800" u="none" cap="none" strike="noStrike">
              <a:solidFill>
                <a:schemeClr val="dk1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3CEFAB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2-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Iniciar VSC o tu editor ( o incluso cmd) y pararte en esa carpeta. 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3CEFAB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3 -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Escribir </a:t>
            </a:r>
            <a:r>
              <a:rPr b="1" i="0" lang="es" sz="1800" u="none" cap="none" strike="noStrike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django-admin startproject Proyecto1</a:t>
            </a:r>
            <a:endParaRPr b="1" i="0" sz="1800" u="none" cap="none" strike="noStrike">
              <a:solidFill>
                <a:schemeClr val="lt1"/>
              </a:solidFill>
              <a:highlight>
                <a:schemeClr val="dk2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highlight>
                <a:schemeClr val="accent6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“Donde Proyecto1 será una nueva carpeta que se creará en PythonProyecto1”</a:t>
            </a:r>
            <a:endParaRPr b="0" i="0" sz="1800" u="none" cap="none" strike="noStrike">
              <a:solidFill>
                <a:schemeClr val="dk1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8" name="Google Shape;388;p67"/>
          <p:cNvSpPr txBox="1"/>
          <p:nvPr/>
        </p:nvSpPr>
        <p:spPr>
          <a:xfrm>
            <a:off x="1738950" y="476225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Pasos para crear nuestro proyecto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89" name="Google Shape;389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6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4125" y="443225"/>
            <a:ext cx="1055100" cy="105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6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68"/>
          <p:cNvSpPr txBox="1"/>
          <p:nvPr/>
        </p:nvSpPr>
        <p:spPr>
          <a:xfrm>
            <a:off x="4846275" y="1734450"/>
            <a:ext cx="40788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Hasta acá deberíamos tener algo así. </a:t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97" name="Google Shape;397;p68"/>
          <p:cNvSpPr txBox="1"/>
          <p:nvPr/>
        </p:nvSpPr>
        <p:spPr>
          <a:xfrm>
            <a:off x="1738950" y="346925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Pasos para crear nuestro proyecto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98" name="Google Shape;398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68"/>
          <p:cNvPicPr preferRelativeResize="0"/>
          <p:nvPr/>
        </p:nvPicPr>
        <p:blipFill rotWithShape="1">
          <a:blip r:embed="rId4">
            <a:alphaModFix/>
          </a:blip>
          <a:srcRect b="48732" l="51649" r="20898" t="6978"/>
          <a:stretch/>
        </p:blipFill>
        <p:spPr>
          <a:xfrm>
            <a:off x="493350" y="1539400"/>
            <a:ext cx="4078648" cy="2064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6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3350" y="3807475"/>
            <a:ext cx="4078650" cy="1102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1" name="Google Shape;401;p68"/>
          <p:cNvCxnSpPr/>
          <p:nvPr/>
        </p:nvCxnSpPr>
        <p:spPr>
          <a:xfrm flipH="1">
            <a:off x="4296075" y="3864800"/>
            <a:ext cx="1077300" cy="617700"/>
          </a:xfrm>
          <a:prstGeom prst="straightConnector1">
            <a:avLst/>
          </a:prstGeom>
          <a:noFill/>
          <a:ln cap="flat" cmpd="sng" w="38100">
            <a:solidFill>
              <a:srgbClr val="3CEFAB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02" name="Google Shape;402;p68"/>
          <p:cNvSpPr txBox="1"/>
          <p:nvPr/>
        </p:nvSpPr>
        <p:spPr>
          <a:xfrm>
            <a:off x="5435800" y="3113200"/>
            <a:ext cx="3060000" cy="18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 este comando se creará una carpeta y un archivo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manage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b="0" i="0" sz="18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3" name="Google Shape;403;p68"/>
          <p:cNvCxnSpPr/>
          <p:nvPr/>
        </p:nvCxnSpPr>
        <p:spPr>
          <a:xfrm flipH="1">
            <a:off x="4778925" y="2178200"/>
            <a:ext cx="1077300" cy="617700"/>
          </a:xfrm>
          <a:prstGeom prst="straightConnector1">
            <a:avLst/>
          </a:prstGeom>
          <a:noFill/>
          <a:ln cap="flat" cmpd="sng" w="38100">
            <a:solidFill>
              <a:srgbClr val="3CEFAB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id="404" name="Google Shape;404;p6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24700" y="280925"/>
            <a:ext cx="1055100" cy="105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6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51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RECUERDA PONER A GRABAR LA CLASE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31" name="Google Shape;231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25950" y="3210488"/>
            <a:ext cx="892100" cy="74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69"/>
          <p:cNvSpPr txBox="1"/>
          <p:nvPr/>
        </p:nvSpPr>
        <p:spPr>
          <a:xfrm>
            <a:off x="852150" y="1734441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Manage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es importante porque nos permite interactuar con los proyectos, con algunos comandos muy simples. Por ejemplo: ayudas,migraciones, testeos, etc. </a:t>
            </a:r>
            <a:endParaRPr b="0" i="0" sz="1800" u="none" cap="none" strike="noStrike">
              <a:solidFill>
                <a:schemeClr val="dk1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 la carpeta 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Proyecto1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veremos que hay varios archivos 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.py.</a:t>
            </a:r>
            <a:endParaRPr b="1" i="0" sz="1800" u="none" cap="none" strike="noStrike">
              <a:solidFill>
                <a:schemeClr val="dk1"/>
              </a:solidFill>
              <a:highlight>
                <a:srgbClr val="3CEFAB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__init__.py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que sepa que es un paquete, 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__settings.py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manipular la configuración, y 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url/wsgi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pronto sabremos su uso.</a:t>
            </a:r>
            <a:endParaRPr b="0" i="0" sz="1800" u="none" cap="none" strike="noStrike">
              <a:solidFill>
                <a:schemeClr val="dk1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11" name="Google Shape;411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6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78738" y="355350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70"/>
          <p:cNvSpPr txBox="1"/>
          <p:nvPr/>
        </p:nvSpPr>
        <p:spPr>
          <a:xfrm>
            <a:off x="4094675" y="1734450"/>
            <a:ext cx="4913700" cy="21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3CEFAB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4-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Nos paramos en nuestro proyecto,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Proyecto1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cd Proyecto1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b="0" i="0" sz="18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3CEFAB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5-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Tipeamos </a:t>
            </a:r>
            <a:r>
              <a:rPr b="1" i="0" lang="es" sz="1800" u="none" cap="none" strike="noStrike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python manage.py migrate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b="0" i="0" sz="18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3CEFAB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6- 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Verificamos con:</a:t>
            </a:r>
            <a:endParaRPr b="0" i="0" sz="18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python manage.py runserver</a:t>
            </a:r>
            <a:endParaRPr b="1" i="0" sz="1800" u="none" cap="none" strike="noStrike">
              <a:solidFill>
                <a:schemeClr val="lt1"/>
              </a:solidFill>
              <a:highlight>
                <a:schemeClr val="dk2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18" name="Google Shape;418;p70"/>
          <p:cNvSpPr txBox="1"/>
          <p:nvPr/>
        </p:nvSpPr>
        <p:spPr>
          <a:xfrm>
            <a:off x="1738950" y="361300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Pasos para crear nuestro proyecto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19" name="Google Shape;419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7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5500" y="1734450"/>
            <a:ext cx="3634949" cy="303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7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96400" y="328300"/>
            <a:ext cx="1055100" cy="105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p7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71"/>
          <p:cNvSpPr txBox="1"/>
          <p:nvPr/>
        </p:nvSpPr>
        <p:spPr>
          <a:xfrm>
            <a:off x="651000" y="2139400"/>
            <a:ext cx="41763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28" name="Google Shape;428;p71"/>
          <p:cNvSpPr txBox="1"/>
          <p:nvPr/>
        </p:nvSpPr>
        <p:spPr>
          <a:xfrm>
            <a:off x="1738950" y="476225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Pasos para crear nuestro proyecto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29" name="Google Shape;429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p7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3450" y="2139393"/>
            <a:ext cx="5109924" cy="2266982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71"/>
          <p:cNvSpPr txBox="1"/>
          <p:nvPr/>
        </p:nvSpPr>
        <p:spPr>
          <a:xfrm>
            <a:off x="5646350" y="2623863"/>
            <a:ext cx="3000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¡Tenemos nuestro primer proyecto funcionando! 👏</a:t>
            </a:r>
            <a:endParaRPr b="0" i="0" sz="1400" u="none" cap="none" strike="noStrike">
              <a:solidFill>
                <a:srgbClr val="000000"/>
              </a:solidFill>
              <a:highlight>
                <a:srgbClr val="3CEFAB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71"/>
          <p:cNvSpPr txBox="1"/>
          <p:nvPr/>
        </p:nvSpPr>
        <p:spPr>
          <a:xfrm>
            <a:off x="195000" y="2029125"/>
            <a:ext cx="5020200" cy="2377200"/>
          </a:xfrm>
          <a:prstGeom prst="rect">
            <a:avLst/>
          </a:prstGeom>
          <a:noFill/>
          <a:ln cap="flat" cmpd="sng" w="2857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FF0000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33" name="Google Shape;433;p7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96400" y="328300"/>
            <a:ext cx="1055100" cy="105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7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72"/>
          <p:cNvSpPr txBox="1"/>
          <p:nvPr/>
        </p:nvSpPr>
        <p:spPr>
          <a:xfrm>
            <a:off x="2657700" y="2394100"/>
            <a:ext cx="38286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s" sz="6000" u="none" cap="none" strike="noStrike">
                <a:solidFill>
                  <a:srgbClr val="E8E7E3"/>
                </a:solidFill>
                <a:latin typeface="Arial"/>
                <a:ea typeface="Arial"/>
                <a:cs typeface="Arial"/>
                <a:sym typeface="Arial"/>
              </a:rPr>
              <a:t>☕ </a:t>
            </a:r>
            <a:endParaRPr b="0" i="0" sz="6000" u="none" cap="none" strike="noStrike">
              <a:solidFill>
                <a:srgbClr val="E8E7E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1" lang="es" sz="6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BREAK</a:t>
            </a:r>
            <a:endParaRPr b="0" i="1" sz="6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s" sz="2100" u="none" cap="none" strike="noStrik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¡5/10 MINUTOS Y VOLVEMOS!</a:t>
            </a:r>
            <a:endParaRPr b="0" i="0" sz="2100" u="none" cap="none" strike="noStrike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4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73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Nuestro primer view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45" name="Google Shape;445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74"/>
          <p:cNvSpPr/>
          <p:nvPr/>
        </p:nvSpPr>
        <p:spPr>
          <a:xfrm>
            <a:off x="-7800" y="15575"/>
            <a:ext cx="4426500" cy="5143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74"/>
          <p:cNvSpPr txBox="1"/>
          <p:nvPr/>
        </p:nvSpPr>
        <p:spPr>
          <a:xfrm>
            <a:off x="4427114" y="1016850"/>
            <a:ext cx="4422000" cy="3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 primero que tendremos que hacer es crear un archivo para esta nueva vista o view.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Usualmente se suele llamar </a:t>
            </a:r>
            <a:r>
              <a:rPr b="1" i="0" lang="e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view.py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debemos crearlo en la carpeta del proyecto, es decir en la misma ruta que tenemos </a:t>
            </a:r>
            <a:r>
              <a:rPr b="1" i="0" lang="e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urls, __init__, wsgi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etc.  Debería quedar así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👈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52" name="Google Shape;452;p74"/>
          <p:cNvSpPr txBox="1"/>
          <p:nvPr/>
        </p:nvSpPr>
        <p:spPr>
          <a:xfrm>
            <a:off x="4545239" y="164564"/>
            <a:ext cx="4814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33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Nuestro primer view</a:t>
            </a:r>
            <a:endParaRPr b="0" i="1" sz="33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53" name="Google Shape;453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7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4845" y="479775"/>
            <a:ext cx="4200725" cy="428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Google Shape;455;p7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75"/>
          <p:cNvSpPr/>
          <p:nvPr/>
        </p:nvSpPr>
        <p:spPr>
          <a:xfrm>
            <a:off x="-7800" y="15575"/>
            <a:ext cx="4426500" cy="5143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75"/>
          <p:cNvSpPr txBox="1"/>
          <p:nvPr/>
        </p:nvSpPr>
        <p:spPr>
          <a:xfrm>
            <a:off x="4726950" y="1336450"/>
            <a:ext cx="4027500" cy="34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Vamos a nuestro archivo </a:t>
            </a:r>
            <a:r>
              <a:rPr b="1" i="0" lang="e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views.py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e importamos los elementos de un </a:t>
            </a:r>
            <a:r>
              <a:rPr b="1" i="0" lang="e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Response 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 la siguiente manera: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chemeClr val="lt1"/>
                </a:solidFill>
                <a:highlight>
                  <a:srgbClr val="999999"/>
                </a:highlight>
                <a:latin typeface="Roboto Mono"/>
                <a:ea typeface="Roboto Mono"/>
                <a:cs typeface="Roboto Mono"/>
                <a:sym typeface="Roboto Mono"/>
              </a:rPr>
              <a:t>from django.http import HttpResponse</a:t>
            </a:r>
            <a:endParaRPr b="1" i="0" sz="1800" u="none" cap="none" strike="noStrike">
              <a:solidFill>
                <a:schemeClr val="lt1"/>
              </a:solidFill>
              <a:highlight>
                <a:srgbClr val="999999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chemeClr val="accent6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chemeClr val="accent6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62" name="Google Shape;462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Google Shape;463;p7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0300" y="1550028"/>
            <a:ext cx="3910300" cy="2043447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75"/>
          <p:cNvSpPr txBox="1"/>
          <p:nvPr/>
        </p:nvSpPr>
        <p:spPr>
          <a:xfrm>
            <a:off x="4545239" y="164564"/>
            <a:ext cx="4814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33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Nuestro primer view</a:t>
            </a:r>
            <a:endParaRPr b="0" i="1" sz="33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65" name="Google Shape;465;p7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76"/>
          <p:cNvSpPr txBox="1"/>
          <p:nvPr/>
        </p:nvSpPr>
        <p:spPr>
          <a:xfrm>
            <a:off x="4669300" y="1073725"/>
            <a:ext cx="4027500" cy="34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Luego iniciamos creando nuestra primer vista, por medio</a:t>
            </a:r>
            <a:endParaRPr b="0" i="0" sz="18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 un método que recibe como parámetro la </a:t>
            </a:r>
            <a:r>
              <a:rPr b="1" i="0" lang="es" sz="18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request</a:t>
            </a:r>
            <a:r>
              <a:rPr b="0" i="0" lang="es" sz="18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y nos da</a:t>
            </a:r>
            <a:endParaRPr b="0" i="0" sz="18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 resultado un </a:t>
            </a:r>
            <a:r>
              <a:rPr b="1" i="0" lang="es" sz="18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response</a:t>
            </a:r>
            <a:r>
              <a:rPr b="0" i="0" lang="es" sz="18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b="0" i="0" sz="18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500" u="none" cap="none" strike="noStrike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def saludo(request):</a:t>
            </a:r>
            <a:endParaRPr b="1" i="0" sz="1500" u="none" cap="none" strike="noStrike">
              <a:solidFill>
                <a:schemeClr val="lt1"/>
              </a:solidFill>
              <a:highlight>
                <a:schemeClr val="dk2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500" u="none" cap="none" strike="noStrike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	return HttpResponse(“Hola Django - Coder”)</a:t>
            </a:r>
            <a:endParaRPr b="1" i="0" sz="1500" u="none" cap="none" strike="noStrike">
              <a:solidFill>
                <a:schemeClr val="lt1"/>
              </a:solidFill>
              <a:highlight>
                <a:schemeClr val="dk2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471" name="Google Shape;471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76"/>
          <p:cNvSpPr/>
          <p:nvPr/>
        </p:nvSpPr>
        <p:spPr>
          <a:xfrm>
            <a:off x="-7800" y="15575"/>
            <a:ext cx="4426500" cy="5143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3" name="Google Shape;473;p7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0300" y="1550028"/>
            <a:ext cx="3910300" cy="2043447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76"/>
          <p:cNvSpPr txBox="1"/>
          <p:nvPr/>
        </p:nvSpPr>
        <p:spPr>
          <a:xfrm>
            <a:off x="4545239" y="164564"/>
            <a:ext cx="4814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33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Nuestro primer view</a:t>
            </a:r>
            <a:endParaRPr b="0" i="1" sz="33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75" name="Google Shape;475;p7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77"/>
          <p:cNvSpPr txBox="1"/>
          <p:nvPr/>
        </p:nvSpPr>
        <p:spPr>
          <a:xfrm>
            <a:off x="1041123" y="1240675"/>
            <a:ext cx="68214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Listo, ahora solo necesitamos avisarle a Python y Django cual será la URL que nos llevará a la vista que creamos. Eso lo hacemos en el archivo </a:t>
            </a:r>
            <a:r>
              <a:rPr b="1" i="0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urls.py.</a:t>
            </a:r>
            <a:endParaRPr b="1" i="0" sz="1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Google Shape;481;p77"/>
          <p:cNvSpPr txBox="1"/>
          <p:nvPr/>
        </p:nvSpPr>
        <p:spPr>
          <a:xfrm>
            <a:off x="1618763" y="337675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34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Nuestro primer view</a:t>
            </a:r>
            <a:endParaRPr b="0" i="1" sz="34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82" name="Google Shape;482;p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3" name="Google Shape;483;p7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2125" y="2915272"/>
            <a:ext cx="6959376" cy="16746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84" name="Google Shape;484;p77"/>
          <p:cNvSpPr/>
          <p:nvPr/>
        </p:nvSpPr>
        <p:spPr>
          <a:xfrm>
            <a:off x="1037400" y="3240900"/>
            <a:ext cx="2423100" cy="226800"/>
          </a:xfrm>
          <a:prstGeom prst="rect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77"/>
          <p:cNvSpPr/>
          <p:nvPr/>
        </p:nvSpPr>
        <p:spPr>
          <a:xfrm>
            <a:off x="1291325" y="3908375"/>
            <a:ext cx="1791900" cy="226800"/>
          </a:xfrm>
          <a:prstGeom prst="rect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6" name="Google Shape;486;p7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78"/>
          <p:cNvSpPr txBox="1"/>
          <p:nvPr/>
        </p:nvSpPr>
        <p:spPr>
          <a:xfrm>
            <a:off x="972125" y="1326750"/>
            <a:ext cx="69594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 esto debemos primero importar </a:t>
            </a:r>
            <a:r>
              <a:rPr b="1" i="0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Proyecto1.views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generar el vínculo entre una url y la vista, nos debería quedar así: 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78"/>
          <p:cNvSpPr txBox="1"/>
          <p:nvPr/>
        </p:nvSpPr>
        <p:spPr>
          <a:xfrm>
            <a:off x="1618763" y="337650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34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Nuestro primer view</a:t>
            </a:r>
            <a:endParaRPr b="0" i="1" sz="34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93" name="Google Shape;493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4" name="Google Shape;494;p7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2125" y="2915272"/>
            <a:ext cx="6959376" cy="16746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95" name="Google Shape;495;p78"/>
          <p:cNvSpPr/>
          <p:nvPr/>
        </p:nvSpPr>
        <p:spPr>
          <a:xfrm>
            <a:off x="1037400" y="3240900"/>
            <a:ext cx="2423100" cy="226800"/>
          </a:xfrm>
          <a:prstGeom prst="rect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Google Shape;496;p78"/>
          <p:cNvSpPr/>
          <p:nvPr/>
        </p:nvSpPr>
        <p:spPr>
          <a:xfrm>
            <a:off x="1291325" y="3908375"/>
            <a:ext cx="1791900" cy="226800"/>
          </a:xfrm>
          <a:prstGeom prst="rect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7" name="Google Shape;497;p7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52"/>
          <p:cNvSpPr txBox="1"/>
          <p:nvPr/>
        </p:nvSpPr>
        <p:spPr>
          <a:xfrm>
            <a:off x="3979775" y="1134750"/>
            <a:ext cx="4624800" cy="28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Realizar los comandos básicos de Django.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Utilizar MVC creando primeras vistas.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●"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Aplicar el uso de templates.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38" name="Google Shape;238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52"/>
          <p:cNvSpPr txBox="1"/>
          <p:nvPr/>
        </p:nvSpPr>
        <p:spPr>
          <a:xfrm>
            <a:off x="373850" y="2656900"/>
            <a:ext cx="36327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1" lang="es" sz="3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OBJETIVOS DE LA CLASE</a:t>
            </a:r>
            <a:endParaRPr b="0" i="1" sz="3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40" name="Google Shape;240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11688" y="1439550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79"/>
          <p:cNvSpPr txBox="1"/>
          <p:nvPr/>
        </p:nvSpPr>
        <p:spPr>
          <a:xfrm>
            <a:off x="852150" y="1566291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Solo resta probar que funcione lo que hicimos 👀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b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 esto nos apoyamos en lo visto anteriormente y arrancamos el servidor de la siguiente manera: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900" u="none" cap="none" strike="noStrike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python manage.py runserver</a:t>
            </a:r>
            <a:endParaRPr b="1" i="0" sz="1900" u="none" cap="none" strike="noStrike">
              <a:solidFill>
                <a:schemeClr val="lt1"/>
              </a:solidFill>
              <a:highlight>
                <a:schemeClr val="dk2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dk1"/>
              </a:solidFill>
              <a:highlight>
                <a:schemeClr val="accent6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79"/>
          <p:cNvSpPr txBox="1"/>
          <p:nvPr/>
        </p:nvSpPr>
        <p:spPr>
          <a:xfrm>
            <a:off x="1738950" y="375650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Nuestro primer view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04" name="Google Shape;504;p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5" name="Google Shape;505;p7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80"/>
          <p:cNvSpPr txBox="1"/>
          <p:nvPr/>
        </p:nvSpPr>
        <p:spPr>
          <a:xfrm>
            <a:off x="852150" y="1566291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Luego entramos a:   </a:t>
            </a:r>
            <a:r>
              <a:rPr b="0" i="0" lang="es" sz="1800" u="sng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http://127.0.0.1:8000/saludo/</a:t>
            </a:r>
            <a:endParaRPr b="0" i="0" sz="1800" u="none" cap="none" strike="noStrike">
              <a:solidFill>
                <a:schemeClr val="dk1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highlight>
                <a:schemeClr val="accent6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Ya podemos ver nuestra primer página, o mejor dicho nuestra vista 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11" name="Google Shape;511;p80"/>
          <p:cNvSpPr txBox="1"/>
          <p:nvPr/>
        </p:nvSpPr>
        <p:spPr>
          <a:xfrm>
            <a:off x="1738950" y="375650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Nuestro primer view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12" name="Google Shape;512;p8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" name="Google Shape;513;p8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14450" y="2894150"/>
            <a:ext cx="5280150" cy="193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4" name="Google Shape;514;p8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flipH="1" rot="-4">
            <a:off x="7044776" y="2974026"/>
            <a:ext cx="1247075" cy="1106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515" name="Google Shape;515;p8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81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Agregar otra view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21" name="Google Shape;521;p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82"/>
          <p:cNvSpPr txBox="1"/>
          <p:nvPr/>
        </p:nvSpPr>
        <p:spPr>
          <a:xfrm>
            <a:off x="852150" y="1141266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Hagamos lo mismo para ver lo sencillo que ha sido</a:t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27" name="Google Shape;527;p82"/>
          <p:cNvSpPr txBox="1"/>
          <p:nvPr/>
        </p:nvSpPr>
        <p:spPr>
          <a:xfrm>
            <a:off x="1738950" y="252750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Agregar otra view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28" name="Google Shape;528;p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9" name="Google Shape;529;p8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0975" y="2082575"/>
            <a:ext cx="3504291" cy="197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Google Shape;530;p8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49300" y="2100950"/>
            <a:ext cx="3504300" cy="1956216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82"/>
          <p:cNvSpPr/>
          <p:nvPr/>
        </p:nvSpPr>
        <p:spPr>
          <a:xfrm>
            <a:off x="545875" y="3126875"/>
            <a:ext cx="3454500" cy="580500"/>
          </a:xfrm>
          <a:prstGeom prst="rect">
            <a:avLst/>
          </a:prstGeom>
          <a:noFill/>
          <a:ln cap="flat" cmpd="sng" w="2857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82"/>
          <p:cNvSpPr/>
          <p:nvPr/>
        </p:nvSpPr>
        <p:spPr>
          <a:xfrm>
            <a:off x="4708225" y="3589175"/>
            <a:ext cx="2502900" cy="226800"/>
          </a:xfrm>
          <a:prstGeom prst="rect">
            <a:avLst/>
          </a:prstGeom>
          <a:noFill/>
          <a:ln cap="flat" cmpd="sng" w="2857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p82"/>
          <p:cNvSpPr/>
          <p:nvPr/>
        </p:nvSpPr>
        <p:spPr>
          <a:xfrm>
            <a:off x="6855675" y="2458350"/>
            <a:ext cx="957600" cy="226800"/>
          </a:xfrm>
          <a:prstGeom prst="rect">
            <a:avLst/>
          </a:prstGeom>
          <a:noFill/>
          <a:ln cap="flat" cmpd="sng" w="2857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34" name="Google Shape;534;p82"/>
          <p:cNvCxnSpPr/>
          <p:nvPr/>
        </p:nvCxnSpPr>
        <p:spPr>
          <a:xfrm rot="10800000">
            <a:off x="1813825" y="3589200"/>
            <a:ext cx="686100" cy="1022700"/>
          </a:xfrm>
          <a:prstGeom prst="straightConnector1">
            <a:avLst/>
          </a:prstGeom>
          <a:noFill/>
          <a:ln cap="flat" cmpd="sng" w="19050">
            <a:solidFill>
              <a:srgbClr val="3CEFAB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535" name="Google Shape;535;p82"/>
          <p:cNvSpPr txBox="1"/>
          <p:nvPr/>
        </p:nvSpPr>
        <p:spPr>
          <a:xfrm>
            <a:off x="2637950" y="4448225"/>
            <a:ext cx="3698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Podemos poner comandos HTML 😎</a:t>
            </a:r>
            <a:endParaRPr b="0" i="0" sz="1600" u="none" cap="none" strike="noStrike">
              <a:solidFill>
                <a:schemeClr val="dk1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36" name="Google Shape;536;p8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83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Pasaje de parámetros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42" name="Google Shape;542;p8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84"/>
          <p:cNvSpPr txBox="1"/>
          <p:nvPr/>
        </p:nvSpPr>
        <p:spPr>
          <a:xfrm>
            <a:off x="852150" y="1896741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Muchas veces queremos mostrar en una vista el resultado de algún proceso interno realizado en Python, esto es básicamente </a:t>
            </a:r>
            <a:r>
              <a:rPr b="1" i="0" lang="e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enviar parametros por medio de la vista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Veamos cómo se hace, es muy simple y parecido a la anterior. </a:t>
            </a:r>
            <a:endParaRPr b="0" i="0" sz="1800" u="none" cap="none" strike="noStrike">
              <a:solidFill>
                <a:srgbClr val="000000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48" name="Google Shape;548;p84"/>
          <p:cNvSpPr txBox="1"/>
          <p:nvPr/>
        </p:nvSpPr>
        <p:spPr>
          <a:xfrm>
            <a:off x="1671825" y="749200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4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¿Qué es? </a:t>
            </a:r>
            <a:endParaRPr b="0" i="1" sz="4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49" name="Google Shape;549;p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0" name="Google Shape;550;p8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69263" y="4252725"/>
            <a:ext cx="671226" cy="671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85"/>
          <p:cNvSpPr txBox="1"/>
          <p:nvPr/>
        </p:nvSpPr>
        <p:spPr>
          <a:xfrm>
            <a:off x="852150" y="1566291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56" name="Google Shape;556;p85"/>
          <p:cNvSpPr txBox="1"/>
          <p:nvPr/>
        </p:nvSpPr>
        <p:spPr>
          <a:xfrm>
            <a:off x="3003458" y="215425"/>
            <a:ext cx="3137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4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endParaRPr b="0" i="1" sz="4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57" name="Google Shape;557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8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2075" y="3240900"/>
            <a:ext cx="3781225" cy="151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" name="Google Shape;559;p8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2075" y="1343038"/>
            <a:ext cx="4003425" cy="160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0" name="Google Shape;560;p8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694002" y="3311575"/>
            <a:ext cx="4060447" cy="1281675"/>
          </a:xfrm>
          <a:prstGeom prst="rect">
            <a:avLst/>
          </a:prstGeom>
          <a:noFill/>
          <a:ln>
            <a:noFill/>
          </a:ln>
        </p:spPr>
      </p:pic>
      <p:sp>
        <p:nvSpPr>
          <p:cNvPr id="561" name="Google Shape;561;p85"/>
          <p:cNvSpPr txBox="1"/>
          <p:nvPr/>
        </p:nvSpPr>
        <p:spPr>
          <a:xfrm>
            <a:off x="5433175" y="1368738"/>
            <a:ext cx="30000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Así es el proceso de creación de una nueva vista que muestra </a:t>
            </a:r>
            <a:r>
              <a:rPr b="0" i="0" lang="es" sz="20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DíaDeHoy</a:t>
            </a:r>
            <a:r>
              <a:rPr b="0" i="0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b="0" i="0" sz="20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62" name="Google Shape;562;p8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86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Parámetros desde la url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68" name="Google Shape;568;p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87"/>
          <p:cNvSpPr txBox="1"/>
          <p:nvPr/>
        </p:nvSpPr>
        <p:spPr>
          <a:xfrm>
            <a:off x="852150" y="1152275"/>
            <a:ext cx="72294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 vista puede trabajar sobre algún dato que nos enviar por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url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veamos cómo funciona así la respuesta aparece sola: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74" name="Google Shape;574;p87"/>
          <p:cNvSpPr txBox="1"/>
          <p:nvPr/>
        </p:nvSpPr>
        <p:spPr>
          <a:xfrm>
            <a:off x="1125875" y="249625"/>
            <a:ext cx="6504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4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¿Qué es?</a:t>
            </a:r>
            <a:endParaRPr b="0" i="1" sz="4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75" name="Google Shape;575;p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6" name="Google Shape;576;p8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8913" y="2120050"/>
            <a:ext cx="3619975" cy="110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7" name="Google Shape;577;p8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2150" y="3360450"/>
            <a:ext cx="2559550" cy="152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8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744700" y="2897088"/>
            <a:ext cx="3724275" cy="1447800"/>
          </a:xfrm>
          <a:prstGeom prst="rect">
            <a:avLst/>
          </a:prstGeom>
          <a:noFill/>
          <a:ln>
            <a:noFill/>
          </a:ln>
        </p:spPr>
      </p:pic>
      <p:sp>
        <p:nvSpPr>
          <p:cNvPr id="579" name="Google Shape;579;p87"/>
          <p:cNvSpPr/>
          <p:nvPr/>
        </p:nvSpPr>
        <p:spPr>
          <a:xfrm>
            <a:off x="6826650" y="3121425"/>
            <a:ext cx="1254900" cy="330600"/>
          </a:xfrm>
          <a:prstGeom prst="rect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87"/>
          <p:cNvSpPr/>
          <p:nvPr/>
        </p:nvSpPr>
        <p:spPr>
          <a:xfrm>
            <a:off x="1671825" y="2171775"/>
            <a:ext cx="417600" cy="226800"/>
          </a:xfrm>
          <a:prstGeom prst="rect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87"/>
          <p:cNvSpPr/>
          <p:nvPr/>
        </p:nvSpPr>
        <p:spPr>
          <a:xfrm>
            <a:off x="2020100" y="4253900"/>
            <a:ext cx="417600" cy="226800"/>
          </a:xfrm>
          <a:prstGeom prst="rect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p87"/>
          <p:cNvSpPr/>
          <p:nvPr/>
        </p:nvSpPr>
        <p:spPr>
          <a:xfrm>
            <a:off x="4744700" y="3938725"/>
            <a:ext cx="417600" cy="226800"/>
          </a:xfrm>
          <a:prstGeom prst="rect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3" name="Google Shape;583;p8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88"/>
          <p:cNvSpPr txBox="1"/>
          <p:nvPr/>
        </p:nvSpPr>
        <p:spPr>
          <a:xfrm>
            <a:off x="809552" y="2556000"/>
            <a:ext cx="7524900" cy="20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s" sz="4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¿EN QUÉ AÑO NACISTE?</a:t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s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Calcular el año de nacimiento. </a:t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1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89" name="Google Shape;589;p8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" name="Google Shape;590;p8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2275" y="904849"/>
            <a:ext cx="1379450" cy="137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53"/>
          <p:cNvSpPr/>
          <p:nvPr/>
        </p:nvSpPr>
        <p:spPr>
          <a:xfrm>
            <a:off x="1243350" y="1163625"/>
            <a:ext cx="2157900" cy="31386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53"/>
          <p:cNvSpPr/>
          <p:nvPr/>
        </p:nvSpPr>
        <p:spPr>
          <a:xfrm>
            <a:off x="3626850" y="1163625"/>
            <a:ext cx="2157900" cy="3138600"/>
          </a:xfrm>
          <a:prstGeom prst="rect">
            <a:avLst/>
          </a:prstGeom>
          <a:noFill/>
          <a:ln cap="flat" cmpd="sng" w="38100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7" name="Google Shape;247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53"/>
          <p:cNvSpPr/>
          <p:nvPr/>
        </p:nvSpPr>
        <p:spPr>
          <a:xfrm>
            <a:off x="37786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9" name="Google Shape;249;p53"/>
          <p:cNvCxnSpPr/>
          <p:nvPr/>
        </p:nvCxnSpPr>
        <p:spPr>
          <a:xfrm>
            <a:off x="37611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0" name="Google Shape;250;p53"/>
          <p:cNvCxnSpPr/>
          <p:nvPr/>
        </p:nvCxnSpPr>
        <p:spPr>
          <a:xfrm>
            <a:off x="37611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1" name="Google Shape;251;p53"/>
          <p:cNvCxnSpPr/>
          <p:nvPr/>
        </p:nvCxnSpPr>
        <p:spPr>
          <a:xfrm>
            <a:off x="37611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2" name="Google Shape;252;p53"/>
          <p:cNvCxnSpPr/>
          <p:nvPr/>
        </p:nvCxnSpPr>
        <p:spPr>
          <a:xfrm>
            <a:off x="37611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53" name="Google Shape;253;p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7620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53"/>
          <p:cNvSpPr/>
          <p:nvPr/>
        </p:nvSpPr>
        <p:spPr>
          <a:xfrm>
            <a:off x="13951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5" name="Google Shape;255;p53"/>
          <p:cNvCxnSpPr/>
          <p:nvPr/>
        </p:nvCxnSpPr>
        <p:spPr>
          <a:xfrm>
            <a:off x="13776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6" name="Google Shape;256;p53"/>
          <p:cNvCxnSpPr/>
          <p:nvPr/>
        </p:nvCxnSpPr>
        <p:spPr>
          <a:xfrm>
            <a:off x="13776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7" name="Google Shape;257;p53"/>
          <p:cNvCxnSpPr/>
          <p:nvPr/>
        </p:nvCxnSpPr>
        <p:spPr>
          <a:xfrm>
            <a:off x="13776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8" name="Google Shape;258;p53"/>
          <p:cNvCxnSpPr/>
          <p:nvPr/>
        </p:nvCxnSpPr>
        <p:spPr>
          <a:xfrm>
            <a:off x="13776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59" name="Google Shape;259;p5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6625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53"/>
          <p:cNvSpPr/>
          <p:nvPr/>
        </p:nvSpPr>
        <p:spPr>
          <a:xfrm>
            <a:off x="6010350" y="1163625"/>
            <a:ext cx="2157900" cy="31386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1" name="Google Shape;261;p53"/>
          <p:cNvSpPr/>
          <p:nvPr/>
        </p:nvSpPr>
        <p:spPr>
          <a:xfrm>
            <a:off x="6162175" y="13242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Clase 18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53"/>
          <p:cNvSpPr txBox="1"/>
          <p:nvPr/>
        </p:nvSpPr>
        <p:spPr>
          <a:xfrm>
            <a:off x="14260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16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63" name="Google Shape;263;p53"/>
          <p:cNvCxnSpPr/>
          <p:nvPr/>
        </p:nvCxnSpPr>
        <p:spPr>
          <a:xfrm>
            <a:off x="61446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4" name="Google Shape;264;p53"/>
          <p:cNvCxnSpPr/>
          <p:nvPr/>
        </p:nvCxnSpPr>
        <p:spPr>
          <a:xfrm>
            <a:off x="61446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5" name="Google Shape;265;p53"/>
          <p:cNvCxnSpPr/>
          <p:nvPr/>
        </p:nvCxnSpPr>
        <p:spPr>
          <a:xfrm>
            <a:off x="61446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6" name="Google Shape;266;p53"/>
          <p:cNvCxnSpPr/>
          <p:nvPr/>
        </p:nvCxnSpPr>
        <p:spPr>
          <a:xfrm>
            <a:off x="61446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67" name="Google Shape;267;p5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3325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53"/>
          <p:cNvSpPr txBox="1"/>
          <p:nvPr/>
        </p:nvSpPr>
        <p:spPr>
          <a:xfrm>
            <a:off x="1398000" y="2136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CRONOGRAMA DEL CURSO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69" name="Google Shape;269;p53"/>
          <p:cNvSpPr txBox="1"/>
          <p:nvPr/>
        </p:nvSpPr>
        <p:spPr>
          <a:xfrm>
            <a:off x="1420225" y="1758000"/>
            <a:ext cx="18549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Git - GitHub</a:t>
            </a:r>
            <a:endParaRPr b="1" i="0" sz="1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0" name="Google Shape;270;p53"/>
          <p:cNvSpPr txBox="1"/>
          <p:nvPr/>
        </p:nvSpPr>
        <p:spPr>
          <a:xfrm>
            <a:off x="37882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17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1" name="Google Shape;271;p53"/>
          <p:cNvSpPr txBox="1"/>
          <p:nvPr/>
        </p:nvSpPr>
        <p:spPr>
          <a:xfrm>
            <a:off x="3782425" y="1758000"/>
            <a:ext cx="18549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2" name="Google Shape;272;p53"/>
          <p:cNvSpPr txBox="1"/>
          <p:nvPr/>
        </p:nvSpPr>
        <p:spPr>
          <a:xfrm>
            <a:off x="4150225" y="3013000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3" name="Google Shape;273;p53"/>
          <p:cNvSpPr txBox="1"/>
          <p:nvPr/>
        </p:nvSpPr>
        <p:spPr>
          <a:xfrm>
            <a:off x="1788025" y="2555800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s" sz="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GITHUB</a:t>
            </a:r>
            <a:endParaRPr b="0" i="0" sz="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4" name="Google Shape;274;p53"/>
          <p:cNvSpPr txBox="1"/>
          <p:nvPr/>
        </p:nvSpPr>
        <p:spPr>
          <a:xfrm>
            <a:off x="3774275" y="1756175"/>
            <a:ext cx="18198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Django - Portfolio (parte 1)</a:t>
            </a:r>
            <a:endParaRPr b="1" i="0" sz="1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5" name="Google Shape;275;p53"/>
          <p:cNvSpPr txBox="1"/>
          <p:nvPr/>
        </p:nvSpPr>
        <p:spPr>
          <a:xfrm>
            <a:off x="4229700" y="2541075"/>
            <a:ext cx="1596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s" sz="7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¿EN QUÉ AÑO NACISTE?</a:t>
            </a:r>
            <a:endParaRPr b="0" i="0" sz="7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76" name="Google Shape;276;p5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876175" y="2533736"/>
            <a:ext cx="307150" cy="30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5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817500" y="2942507"/>
            <a:ext cx="424500" cy="424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53"/>
          <p:cNvSpPr txBox="1"/>
          <p:nvPr/>
        </p:nvSpPr>
        <p:spPr>
          <a:xfrm>
            <a:off x="4285350" y="3007963"/>
            <a:ext cx="1596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s" sz="7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TEMPLATE</a:t>
            </a:r>
            <a:endParaRPr b="0" i="0" sz="7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79" name="Google Shape;279;p5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394698" y="2469662"/>
            <a:ext cx="424500" cy="424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53"/>
          <p:cNvSpPr txBox="1"/>
          <p:nvPr/>
        </p:nvSpPr>
        <p:spPr>
          <a:xfrm>
            <a:off x="6179400" y="1759713"/>
            <a:ext cx="18198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Django - Portfolio (parte 2)</a:t>
            </a:r>
            <a:endParaRPr b="1" i="0" sz="1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1" name="Google Shape;281;p53"/>
          <p:cNvSpPr txBox="1"/>
          <p:nvPr/>
        </p:nvSpPr>
        <p:spPr>
          <a:xfrm>
            <a:off x="6539080" y="2541075"/>
            <a:ext cx="1596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s" sz="7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AGREGANDO CARGADORES</a:t>
            </a:r>
            <a:endParaRPr b="0" i="0" sz="7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82" name="Google Shape;282;p5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6185555" y="2533736"/>
            <a:ext cx="307150" cy="3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53"/>
          <p:cNvSpPr txBox="1"/>
          <p:nvPr/>
        </p:nvSpPr>
        <p:spPr>
          <a:xfrm>
            <a:off x="6539080" y="2960575"/>
            <a:ext cx="1596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s" sz="7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NUESTRO PRIMER MVT</a:t>
            </a:r>
            <a:endParaRPr b="0" i="0" sz="7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84" name="Google Shape;284;p5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199198" y="2983650"/>
            <a:ext cx="307150" cy="30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89"/>
          <p:cNvSpPr txBox="1"/>
          <p:nvPr/>
        </p:nvSpPr>
        <p:spPr>
          <a:xfrm>
            <a:off x="2183550" y="718875"/>
            <a:ext cx="47769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1" lang="es" sz="2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¿En qué año naciste?</a:t>
            </a:r>
            <a:endParaRPr b="0" i="1" sz="2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96" name="Google Shape;596;p89"/>
          <p:cNvSpPr txBox="1"/>
          <p:nvPr/>
        </p:nvSpPr>
        <p:spPr>
          <a:xfrm>
            <a:off x="938100" y="2878075"/>
            <a:ext cx="72678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b="0" i="0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Enviar por parametro tu edad y calcular el año de nacimiento (más o menos uno, para no entrar con los meses). </a:t>
            </a:r>
            <a:endParaRPr b="0" i="0" sz="20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b="1" i="0" lang="es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Tiempo estimado:</a:t>
            </a:r>
            <a:r>
              <a:rPr b="0" i="0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10 min. </a:t>
            </a:r>
            <a:endParaRPr b="0" i="1" sz="16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b="0" i="0" sz="20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97" name="Google Shape;597;p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8" name="Google Shape;598;p8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09825" y="76200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90"/>
          <p:cNvSpPr txBox="1"/>
          <p:nvPr/>
        </p:nvSpPr>
        <p:spPr>
          <a:xfrm>
            <a:off x="1398000" y="16561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Plantillas Django</a:t>
            </a:r>
            <a:endParaRPr b="0" i="1" sz="36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91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Plantillas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09" name="Google Shape;609;p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92"/>
          <p:cNvSpPr txBox="1"/>
          <p:nvPr/>
        </p:nvSpPr>
        <p:spPr>
          <a:xfrm>
            <a:off x="888300" y="1355600"/>
            <a:ext cx="73674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Son archivos que nos permiten separar la vista de la estética, es decir guardar en un archivo separado de todo lo que guardabamos en “documento”, para así enviar por la 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HttpsResponse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Entonces, ¿podríamos decir que así se crea un template? 😏</a:t>
            </a:r>
            <a:endParaRPr b="0" i="0" sz="1800" u="none" cap="none" strike="noStrike">
              <a:solidFill>
                <a:schemeClr val="dk1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45720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¡Exacto! 👏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45720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Recordemos que Django se basaba en</a:t>
            </a:r>
            <a:r>
              <a:rPr b="1" i="0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Modelo,Vista, Template. 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15" name="Google Shape;615;p92"/>
          <p:cNvSpPr txBox="1"/>
          <p:nvPr/>
        </p:nvSpPr>
        <p:spPr>
          <a:xfrm>
            <a:off x="1738950" y="501325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¿Qué son?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16" name="Google Shape;616;p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93"/>
          <p:cNvSpPr txBox="1"/>
          <p:nvPr/>
        </p:nvSpPr>
        <p:spPr>
          <a:xfrm>
            <a:off x="597750" y="2001575"/>
            <a:ext cx="7948500" cy="22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s" sz="4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TEMPLATE</a:t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s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Creando nuestro primer template</a:t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br>
              <a:rPr b="1" i="0" lang="es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1" i="0" lang="es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TIEMPO: 20 MIN</a:t>
            </a:r>
            <a:endParaRPr b="1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22" name="Google Shape;622;p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3" name="Google Shape;623;p9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78725" y="607987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94"/>
          <p:cNvSpPr txBox="1"/>
          <p:nvPr/>
        </p:nvSpPr>
        <p:spPr>
          <a:xfrm>
            <a:off x="1342625" y="743975"/>
            <a:ext cx="65208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1" lang="es" sz="2600" u="none" cap="none" strike="noStrik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ACUERDOS</a:t>
            </a:r>
            <a:endParaRPr b="0" i="1" sz="3600" u="none" cap="none" strike="noStrike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29" name="Google Shape;629;p9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94"/>
          <p:cNvSpPr txBox="1"/>
          <p:nvPr/>
        </p:nvSpPr>
        <p:spPr>
          <a:xfrm>
            <a:off x="643300" y="3062225"/>
            <a:ext cx="11865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s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Presencia</a:t>
            </a:r>
            <a:endParaRPr b="0" i="0" sz="14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31" name="Google Shape;631;p94"/>
          <p:cNvSpPr txBox="1"/>
          <p:nvPr/>
        </p:nvSpPr>
        <p:spPr>
          <a:xfrm>
            <a:off x="2309795" y="3105950"/>
            <a:ext cx="1766700" cy="5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s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Escucha Activa</a:t>
            </a:r>
            <a:endParaRPr b="0" i="0" sz="15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32" name="Google Shape;632;p94"/>
          <p:cNvSpPr/>
          <p:nvPr/>
        </p:nvSpPr>
        <p:spPr>
          <a:xfrm>
            <a:off x="649488" y="1696601"/>
            <a:ext cx="1174200" cy="1174200"/>
          </a:xfrm>
          <a:prstGeom prst="ellipse">
            <a:avLst/>
          </a:prstGeom>
          <a:solidFill>
            <a:srgbClr val="3CEFAB"/>
          </a:solidFill>
          <a:ln cap="flat" cmpd="sng" w="952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33" name="Google Shape;633;p94"/>
          <p:cNvSpPr txBox="1"/>
          <p:nvPr/>
        </p:nvSpPr>
        <p:spPr>
          <a:xfrm>
            <a:off x="954272" y="1818607"/>
            <a:ext cx="516600" cy="7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t/>
            </a:r>
            <a:endParaRPr b="0" i="0" sz="4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34" name="Google Shape;634;p9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1812" y="1818600"/>
            <a:ext cx="881500" cy="881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5" name="Google Shape;635;p94"/>
          <p:cNvSpPr/>
          <p:nvPr/>
        </p:nvSpPr>
        <p:spPr>
          <a:xfrm>
            <a:off x="2605988" y="1701926"/>
            <a:ext cx="1174200" cy="1174200"/>
          </a:xfrm>
          <a:prstGeom prst="ellipse">
            <a:avLst/>
          </a:prstGeom>
          <a:solidFill>
            <a:srgbClr val="3CEFAB"/>
          </a:solidFill>
          <a:ln cap="flat" cmpd="sng" w="952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36" name="Google Shape;636;p94"/>
          <p:cNvSpPr txBox="1"/>
          <p:nvPr/>
        </p:nvSpPr>
        <p:spPr>
          <a:xfrm>
            <a:off x="2910772" y="1823932"/>
            <a:ext cx="516600" cy="7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t/>
            </a:r>
            <a:endParaRPr b="0" i="0" sz="4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37" name="Google Shape;637;p9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60300" y="1770075"/>
            <a:ext cx="1065600" cy="106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9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20312" y="75850"/>
            <a:ext cx="1634174" cy="639850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94"/>
          <p:cNvSpPr txBox="1"/>
          <p:nvPr/>
        </p:nvSpPr>
        <p:spPr>
          <a:xfrm>
            <a:off x="4620625" y="3062225"/>
            <a:ext cx="16878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s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Apertura al aprendizaje</a:t>
            </a:r>
            <a:endParaRPr b="0" i="0" sz="14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40" name="Google Shape;640;p94"/>
          <p:cNvSpPr txBox="1"/>
          <p:nvPr/>
        </p:nvSpPr>
        <p:spPr>
          <a:xfrm>
            <a:off x="6918875" y="3105950"/>
            <a:ext cx="1634100" cy="5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s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Todas las voces</a:t>
            </a:r>
            <a:endParaRPr b="0" i="0" sz="15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41" name="Google Shape;641;p94"/>
          <p:cNvSpPr/>
          <p:nvPr/>
        </p:nvSpPr>
        <p:spPr>
          <a:xfrm>
            <a:off x="4877513" y="1696601"/>
            <a:ext cx="1174200" cy="1174200"/>
          </a:xfrm>
          <a:prstGeom prst="ellipse">
            <a:avLst/>
          </a:prstGeom>
          <a:solidFill>
            <a:srgbClr val="3CEFAB"/>
          </a:solidFill>
          <a:ln cap="flat" cmpd="sng" w="952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42" name="Google Shape;642;p94"/>
          <p:cNvSpPr txBox="1"/>
          <p:nvPr/>
        </p:nvSpPr>
        <p:spPr>
          <a:xfrm>
            <a:off x="5182297" y="1818607"/>
            <a:ext cx="516600" cy="7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t/>
            </a:r>
            <a:endParaRPr b="0" i="0" sz="4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3" name="Google Shape;643;p94"/>
          <p:cNvSpPr/>
          <p:nvPr/>
        </p:nvSpPr>
        <p:spPr>
          <a:xfrm>
            <a:off x="7148863" y="1701926"/>
            <a:ext cx="1174200" cy="1174200"/>
          </a:xfrm>
          <a:prstGeom prst="ellipse">
            <a:avLst/>
          </a:prstGeom>
          <a:solidFill>
            <a:srgbClr val="3CEFAB"/>
          </a:solidFill>
          <a:ln cap="flat" cmpd="sng" w="952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44" name="Google Shape;644;p94"/>
          <p:cNvSpPr txBox="1"/>
          <p:nvPr/>
        </p:nvSpPr>
        <p:spPr>
          <a:xfrm>
            <a:off x="7453647" y="1823932"/>
            <a:ext cx="516600" cy="7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t/>
            </a:r>
            <a:endParaRPr b="0" i="0" sz="4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45" name="Google Shape;645;p9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004850" y="1823925"/>
            <a:ext cx="919549" cy="919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46" name="Google Shape;646;p9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367125" y="1914850"/>
            <a:ext cx="737700" cy="7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95"/>
          <p:cNvSpPr txBox="1"/>
          <p:nvPr/>
        </p:nvSpPr>
        <p:spPr>
          <a:xfrm>
            <a:off x="658875" y="310500"/>
            <a:ext cx="47769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1" lang="es" sz="2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template</a:t>
            </a:r>
            <a:endParaRPr b="0" i="1" sz="2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52" name="Google Shape;652;p95"/>
          <p:cNvSpPr txBox="1"/>
          <p:nvPr/>
        </p:nvSpPr>
        <p:spPr>
          <a:xfrm>
            <a:off x="569550" y="989725"/>
            <a:ext cx="8004900" cy="4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Consigna: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0" i="0" lang="es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Vamos a crear nuestro primer template. </a:t>
            </a:r>
            <a:r>
              <a:rPr b="0" i="0" lang="es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Esto necesitará de un </a:t>
            </a:r>
            <a:r>
              <a:rPr b="0" i="0" lang="es" sz="16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“template”</a:t>
            </a:r>
            <a:r>
              <a:rPr b="0" i="0" lang="es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propiamente dicho, es decir lo que se muestra. Además necesitaremos un </a:t>
            </a:r>
            <a:r>
              <a:rPr b="0" i="0" lang="es" sz="16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“contexto”</a:t>
            </a:r>
            <a:r>
              <a:rPr b="0" i="0" lang="es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esto es para manejar contenido que cambia, por ejemplo nuestro nombre en el ejercicio anterior. Y por último crear un </a:t>
            </a:r>
            <a:r>
              <a:rPr b="0" i="0" lang="es" sz="16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“render”</a:t>
            </a:r>
            <a:r>
              <a:rPr b="0" i="0" lang="es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decir una transformación a pagina web. </a:t>
            </a:r>
            <a:endParaRPr b="0" i="0" sz="16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1" sz="16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1" sz="16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1" sz="16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1" sz="16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1" sz="16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1" sz="16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s" sz="15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NOTA: usaremos los breakouts rooms. </a:t>
            </a:r>
            <a:r>
              <a:rPr b="1" i="0" lang="e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 tutor/a tendrá el rol de facilitador/a.</a:t>
            </a:r>
            <a:endParaRPr b="1" i="0" sz="15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53" name="Google Shape;653;p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91750" y="4746400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4" name="Google Shape;654;p9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20312" y="75850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96"/>
          <p:cNvSpPr/>
          <p:nvPr/>
        </p:nvSpPr>
        <p:spPr>
          <a:xfrm>
            <a:off x="-7800" y="15575"/>
            <a:ext cx="4426500" cy="5143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96"/>
          <p:cNvSpPr txBox="1"/>
          <p:nvPr/>
        </p:nvSpPr>
        <p:spPr>
          <a:xfrm>
            <a:off x="4784529" y="1353450"/>
            <a:ext cx="36486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"/>
              <a:buAutoNum type="arabicParenR"/>
            </a:pPr>
            <a:r>
              <a:rPr b="0" i="0" lang="es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 del proyecto creamos una carpeta que se puede llamar plantillas.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"/>
              <a:buAutoNum type="arabicParenR"/>
            </a:pPr>
            <a:r>
              <a:rPr b="0" i="0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 de esa nueva carpeta creamos un archivo </a:t>
            </a:r>
            <a:r>
              <a:rPr b="0" i="0" lang="es" sz="20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template1.html</a:t>
            </a:r>
            <a:r>
              <a:rPr b="0" i="0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96"/>
          <p:cNvSpPr txBox="1"/>
          <p:nvPr/>
        </p:nvSpPr>
        <p:spPr>
          <a:xfrm>
            <a:off x="4650575" y="402200"/>
            <a:ext cx="33069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34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Paso a paso</a:t>
            </a:r>
            <a:endParaRPr b="0" i="1" sz="34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62" name="Google Shape;662;p9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3" name="Google Shape;663;p96"/>
          <p:cNvPicPr preferRelativeResize="0"/>
          <p:nvPr/>
        </p:nvPicPr>
        <p:blipFill rotWithShape="1">
          <a:blip r:embed="rId4">
            <a:alphaModFix/>
          </a:blip>
          <a:srcRect b="74400" l="49999" r="39227" t="0"/>
          <a:stretch/>
        </p:blipFill>
        <p:spPr>
          <a:xfrm>
            <a:off x="642500" y="726500"/>
            <a:ext cx="3056676" cy="194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4" name="Google Shape;664;p9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5" name="Google Shape;665;p9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77122" y="3898301"/>
            <a:ext cx="3104381" cy="806875"/>
          </a:xfrm>
          <a:prstGeom prst="rect">
            <a:avLst/>
          </a:prstGeom>
          <a:noFill/>
          <a:ln>
            <a:noFill/>
          </a:ln>
        </p:spPr>
      </p:pic>
      <p:sp>
        <p:nvSpPr>
          <p:cNvPr id="666" name="Google Shape;666;p96"/>
          <p:cNvSpPr txBox="1"/>
          <p:nvPr/>
        </p:nvSpPr>
        <p:spPr>
          <a:xfrm>
            <a:off x="185300" y="333675"/>
            <a:ext cx="430500" cy="4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" sz="1400" u="none" cap="none" strike="noStrike">
                <a:solidFill>
                  <a:srgbClr val="3CEFAB"/>
                </a:solidFill>
                <a:latin typeface="Arial"/>
                <a:ea typeface="Arial"/>
                <a:cs typeface="Arial"/>
                <a:sym typeface="Arial"/>
              </a:rPr>
              <a:t>1)</a:t>
            </a:r>
            <a:endParaRPr b="1" i="0" sz="1400" u="none" cap="none" strike="noStrike">
              <a:solidFill>
                <a:srgbClr val="3CEFA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7" name="Google Shape;667;p96"/>
          <p:cNvSpPr txBox="1"/>
          <p:nvPr/>
        </p:nvSpPr>
        <p:spPr>
          <a:xfrm>
            <a:off x="148075" y="3533200"/>
            <a:ext cx="430500" cy="4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" sz="1400" u="none" cap="none" strike="noStrike">
                <a:solidFill>
                  <a:srgbClr val="3CEFAB"/>
                </a:solidFill>
                <a:latin typeface="Arial"/>
                <a:ea typeface="Arial"/>
                <a:cs typeface="Arial"/>
                <a:sym typeface="Arial"/>
              </a:rPr>
              <a:t>2)</a:t>
            </a:r>
            <a:endParaRPr b="1" i="0" sz="1400" u="none" cap="none" strike="noStrike">
              <a:solidFill>
                <a:srgbClr val="3CEF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97"/>
          <p:cNvSpPr txBox="1"/>
          <p:nvPr/>
        </p:nvSpPr>
        <p:spPr>
          <a:xfrm>
            <a:off x="500500" y="1205925"/>
            <a:ext cx="7967100" cy="14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20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3)</a:t>
            </a:r>
            <a:r>
              <a:rPr b="0" i="0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Dentro de </a:t>
            </a:r>
            <a:r>
              <a:rPr b="0" i="0" lang="es" sz="20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template1</a:t>
            </a:r>
            <a:r>
              <a:rPr b="0" i="0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escribimos </a:t>
            </a:r>
            <a:r>
              <a:rPr b="0" i="0" lang="es" sz="20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html:5</a:t>
            </a:r>
            <a:r>
              <a:rPr b="0" i="0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apretamos enter.</a:t>
            </a:r>
            <a:endParaRPr b="0" i="0" sz="20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crea automáticamente un esqueleto.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3" name="Google Shape;673;p97"/>
          <p:cNvSpPr txBox="1"/>
          <p:nvPr/>
        </p:nvSpPr>
        <p:spPr>
          <a:xfrm>
            <a:off x="2667550" y="278275"/>
            <a:ext cx="33069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34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Paso a paso</a:t>
            </a:r>
            <a:endParaRPr b="0" i="1" sz="34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74" name="Google Shape;674;p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5" name="Google Shape;675;p9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04075" y="2970650"/>
            <a:ext cx="4583450" cy="131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6" name="Google Shape;676;p9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98"/>
          <p:cNvSpPr/>
          <p:nvPr/>
        </p:nvSpPr>
        <p:spPr>
          <a:xfrm>
            <a:off x="-7800" y="15575"/>
            <a:ext cx="5221500" cy="5143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2" name="Google Shape;682;p98"/>
          <p:cNvSpPr txBox="1"/>
          <p:nvPr/>
        </p:nvSpPr>
        <p:spPr>
          <a:xfrm>
            <a:off x="4028050" y="1129725"/>
            <a:ext cx="4515600" cy="29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20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4) </a:t>
            </a:r>
            <a:r>
              <a:rPr b="0" i="0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 de </a:t>
            </a:r>
            <a:r>
              <a:rPr b="0" i="0" lang="es" sz="20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&lt;body&gt; &lt;/body&gt;</a:t>
            </a:r>
            <a:r>
              <a:rPr b="0" i="0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escribimos lo que queremos que se vea en nuestra página web.</a:t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3" name="Google Shape;683;p98"/>
          <p:cNvSpPr txBox="1"/>
          <p:nvPr/>
        </p:nvSpPr>
        <p:spPr>
          <a:xfrm>
            <a:off x="5088025" y="228700"/>
            <a:ext cx="33069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34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Paso a paso</a:t>
            </a:r>
            <a:endParaRPr b="0" i="1" sz="34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84" name="Google Shape;684;p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5" name="Google Shape;685;p9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7750" y="228700"/>
            <a:ext cx="4834201" cy="249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6" name="Google Shape;686;p9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8750" y="2949925"/>
            <a:ext cx="3830300" cy="204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7" name="Google Shape;687;p9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4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Django</a:t>
            </a:r>
            <a:endParaRPr b="0" i="1" sz="36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99"/>
          <p:cNvSpPr/>
          <p:nvPr/>
        </p:nvSpPr>
        <p:spPr>
          <a:xfrm>
            <a:off x="-7800" y="15575"/>
            <a:ext cx="5174700" cy="5143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3" name="Google Shape;693;p99"/>
          <p:cNvSpPr txBox="1"/>
          <p:nvPr/>
        </p:nvSpPr>
        <p:spPr>
          <a:xfrm>
            <a:off x="4028050" y="1129725"/>
            <a:ext cx="4515600" cy="29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20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5)</a:t>
            </a:r>
            <a:r>
              <a:rPr b="0" i="0" lang="es" sz="2000" u="none" cap="none" strike="noStrike">
                <a:solidFill>
                  <a:srgbClr val="3CEFA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a-</a:t>
            </a:r>
            <a:r>
              <a:rPr b="0" i="0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Llamamos a </a:t>
            </a:r>
            <a:r>
              <a:rPr b="1" i="0" lang="es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template1</a:t>
            </a:r>
            <a:r>
              <a:rPr b="0" i="0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desde una nueva vista (</a:t>
            </a:r>
            <a:r>
              <a:rPr b="0" i="0" lang="es" sz="2000" u="none" cap="none" strike="noStrike">
                <a:solidFill>
                  <a:schemeClr val="dk1"/>
                </a:solidFill>
                <a:highlight>
                  <a:srgbClr val="00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probandoTemplate</a:t>
            </a:r>
            <a:r>
              <a:rPr b="0" i="0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), </a:t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4" name="Google Shape;694;p99"/>
          <p:cNvSpPr txBox="1"/>
          <p:nvPr/>
        </p:nvSpPr>
        <p:spPr>
          <a:xfrm>
            <a:off x="5088025" y="228700"/>
            <a:ext cx="33069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34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Paso a paso</a:t>
            </a:r>
            <a:endParaRPr b="0" i="1" sz="34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95" name="Google Shape;695;p9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6" name="Google Shape;696;p9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1475" y="1243450"/>
            <a:ext cx="4931100" cy="217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7" name="Google Shape;697;p9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100"/>
          <p:cNvSpPr/>
          <p:nvPr/>
        </p:nvSpPr>
        <p:spPr>
          <a:xfrm>
            <a:off x="-7800" y="15575"/>
            <a:ext cx="4902000" cy="5143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3" name="Google Shape;703;p100"/>
          <p:cNvSpPr txBox="1"/>
          <p:nvPr/>
        </p:nvSpPr>
        <p:spPr>
          <a:xfrm>
            <a:off x="4028050" y="1129725"/>
            <a:ext cx="4515600" cy="29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rgbClr val="3CEFA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5) b-</a:t>
            </a:r>
            <a:r>
              <a:rPr b="0" i="0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Aquí crearemos el </a:t>
            </a:r>
            <a:r>
              <a:rPr b="0" i="0" lang="es" sz="20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contexto</a:t>
            </a:r>
            <a:r>
              <a:rPr b="0" i="0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el </a:t>
            </a:r>
            <a:r>
              <a:rPr b="0" i="0" lang="es" sz="20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render</a:t>
            </a:r>
            <a:r>
              <a:rPr b="0" i="0" lang="es" sz="20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b="0" i="0" sz="20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4" name="Google Shape;704;p100"/>
          <p:cNvSpPr txBox="1"/>
          <p:nvPr/>
        </p:nvSpPr>
        <p:spPr>
          <a:xfrm>
            <a:off x="5088025" y="228700"/>
            <a:ext cx="33069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34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Paso a paso</a:t>
            </a:r>
            <a:endParaRPr b="0" i="1" sz="34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705" name="Google Shape;705;p10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6" name="Google Shape;706;p10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4500" y="501375"/>
            <a:ext cx="4332800" cy="246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7" name="Google Shape;707;p10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64500" y="3472878"/>
            <a:ext cx="4332800" cy="1355439"/>
          </a:xfrm>
          <a:prstGeom prst="rect">
            <a:avLst/>
          </a:prstGeom>
          <a:noFill/>
          <a:ln>
            <a:noFill/>
          </a:ln>
        </p:spPr>
      </p:pic>
      <p:pic>
        <p:nvPicPr>
          <p:cNvPr id="708" name="Google Shape;708;p10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101"/>
          <p:cNvSpPr txBox="1"/>
          <p:nvPr/>
        </p:nvSpPr>
        <p:spPr>
          <a:xfrm>
            <a:off x="440158" y="897150"/>
            <a:ext cx="76950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Logramos separar lo que construye a la página web, es decir el</a:t>
            </a:r>
            <a:r>
              <a:rPr b="0" i="0" lang="es" sz="18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0" i="0" lang="es" sz="1800" u="none" cap="none" strike="noStrike">
                <a:solidFill>
                  <a:srgbClr val="000000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HTML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del procesamiento de los datos dado por la vista. De esta manera podemos tener un diseñador trabajando en el HTML y nosotros desarrollando en </a:t>
            </a:r>
            <a:r>
              <a:rPr b="0" i="0" lang="es" sz="1800" u="none" cap="none" strike="noStrike">
                <a:solidFill>
                  <a:srgbClr val="000000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Python/Django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sin saber nada de HTML.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4" name="Google Shape;714;p101"/>
          <p:cNvSpPr txBox="1"/>
          <p:nvPr/>
        </p:nvSpPr>
        <p:spPr>
          <a:xfrm>
            <a:off x="1356150" y="490425"/>
            <a:ext cx="64317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¿Qué hemos logrado?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715" name="Google Shape;715;p1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0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40424" y="3514825"/>
            <a:ext cx="1144800" cy="114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102"/>
          <p:cNvSpPr txBox="1"/>
          <p:nvPr/>
        </p:nvSpPr>
        <p:spPr>
          <a:xfrm>
            <a:off x="2776738" y="1880500"/>
            <a:ext cx="28047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s" sz="4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b="0" i="1" sz="4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Tiger Face on Apple iOS 12.2" id="722" name="Google Shape;722;p10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55188" y="2089063"/>
            <a:ext cx="712075" cy="7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103"/>
          <p:cNvSpPr txBox="1"/>
          <p:nvPr/>
        </p:nvSpPr>
        <p:spPr>
          <a:xfrm>
            <a:off x="1956450" y="1634075"/>
            <a:ext cx="5231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1" lang="es" sz="48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¡MUCHAS GRACIAS!</a:t>
            </a:r>
            <a:endParaRPr b="0" i="1" sz="48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728" name="Google Shape;728;p103"/>
          <p:cNvSpPr txBox="1"/>
          <p:nvPr/>
        </p:nvSpPr>
        <p:spPr>
          <a:xfrm>
            <a:off x="2180400" y="2623175"/>
            <a:ext cx="47832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s" sz="1800" u="none" cap="none" strike="noStrike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Resumen de lo visto en clase hoy: </a:t>
            </a:r>
            <a:endParaRPr b="0" i="0" sz="1800" u="none" cap="none" strike="noStrike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s" sz="1800" u="none" cap="none" strike="noStrike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- Crear primer proyecto en Django.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s" sz="1800" u="none" cap="none" strike="noStrike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- Crear primeras vistas</a:t>
            </a:r>
            <a:endParaRPr b="0" i="0" sz="1800" u="none" cap="none" strike="noStrike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s" sz="1800" u="none" cap="none" strike="noStrike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- Relacionar un template con una vista.</a:t>
            </a:r>
            <a:endParaRPr b="0" i="0" sz="1800" u="none" cap="none" strike="noStrike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04"/>
          <p:cNvSpPr txBox="1"/>
          <p:nvPr/>
        </p:nvSpPr>
        <p:spPr>
          <a:xfrm>
            <a:off x="2110051" y="2409500"/>
            <a:ext cx="49239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OPINA Y VALORA ESTA CLASE</a:t>
            </a:r>
            <a:endParaRPr b="0" i="1" sz="36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Dizzy on Apple iOS 12.2" id="734" name="Google Shape;734;p10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68425" y="1602350"/>
            <a:ext cx="807150" cy="80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105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#DEMOCRATIZANDOLAEDUCACIÓN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740" name="Google Shape;740;p1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5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¿Qué es Django?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95" name="Google Shape;295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6"/>
          <p:cNvSpPr txBox="1"/>
          <p:nvPr/>
        </p:nvSpPr>
        <p:spPr>
          <a:xfrm>
            <a:off x="784200" y="1607548"/>
            <a:ext cx="7575600" cy="28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Ya sabemos programar en Python, es momento de empezar a aplicar un poco de todo esto para poder crear un </a:t>
            </a:r>
            <a:r>
              <a:rPr b="1" i="0" lang="es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proyecto web</a:t>
            </a:r>
            <a:r>
              <a:rPr b="0" i="0" lang="es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 realizar un proyecto web necesitaremos usar un </a:t>
            </a:r>
            <a:r>
              <a:rPr b="1" i="0" lang="es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framework</a:t>
            </a:r>
            <a:r>
              <a:rPr b="0" i="0" lang="es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nos facilite esta tarea, el más sencillo de todos los frameworks web de Python es Flask. Pero en este apartado usaremos </a:t>
            </a:r>
            <a:r>
              <a:rPr b="1" i="0" lang="es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Django</a:t>
            </a:r>
            <a:r>
              <a:rPr b="0" i="0" lang="es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es mucho más completo y es de </a:t>
            </a:r>
            <a:r>
              <a:rPr b="1" i="0" lang="es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código abierto</a:t>
            </a:r>
            <a:r>
              <a:rPr b="0" i="0" lang="es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01" name="Google Shape;301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56"/>
          <p:cNvSpPr txBox="1"/>
          <p:nvPr/>
        </p:nvSpPr>
        <p:spPr>
          <a:xfrm>
            <a:off x="1648200" y="754575"/>
            <a:ext cx="5847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Anton"/>
                <a:ea typeface="Anton"/>
                <a:cs typeface="Anton"/>
                <a:sym typeface="Anton"/>
              </a:rPr>
              <a:t>¿Qué es Django?</a:t>
            </a:r>
            <a:endParaRPr b="0" i="1" sz="3600" u="none" cap="none" strike="noStrike">
              <a:solidFill>
                <a:schemeClr val="dk1"/>
              </a:solidFill>
              <a:highlight>
                <a:srgbClr val="3CEFAB"/>
              </a:highlight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03" name="Google Shape;303;p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2873" y="176670"/>
            <a:ext cx="955177" cy="330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7"/>
          <p:cNvSpPr txBox="1"/>
          <p:nvPr>
            <p:ph type="title"/>
          </p:nvPr>
        </p:nvSpPr>
        <p:spPr>
          <a:xfrm>
            <a:off x="311700" y="2020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" sz="3600">
                <a:latin typeface="Anton"/>
                <a:ea typeface="Anton"/>
                <a:cs typeface="Anton"/>
                <a:sym typeface="Anton"/>
              </a:rPr>
              <a:t>¿Qué es un Framework?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309" name="Google Shape;309;p57"/>
          <p:cNvSpPr txBox="1"/>
          <p:nvPr>
            <p:ph idx="1" type="body"/>
          </p:nvPr>
        </p:nvSpPr>
        <p:spPr>
          <a:xfrm>
            <a:off x="311700" y="10100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s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 entorno de trabajo, un ecosistema que nos facilita crear algo, en este caso un sitio web, sin mayores esfuerzo. 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10" name="Google Shape;310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76025" y="2035450"/>
            <a:ext cx="4391950" cy="263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78625" y="475877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8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Fundamentos de Django (MVC)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17" name="Google Shape;317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